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328" r:id="rId4"/>
    <p:sldId id="267" r:id="rId5"/>
    <p:sldId id="329" r:id="rId6"/>
    <p:sldId id="269" r:id="rId7"/>
    <p:sldId id="270" r:id="rId8"/>
    <p:sldId id="271" r:id="rId9"/>
    <p:sldId id="281" r:id="rId10"/>
    <p:sldId id="283" r:id="rId11"/>
    <p:sldId id="284" r:id="rId12"/>
    <p:sldId id="285" r:id="rId13"/>
    <p:sldId id="286" r:id="rId14"/>
    <p:sldId id="287" r:id="rId15"/>
    <p:sldId id="288" r:id="rId16"/>
    <p:sldId id="289" r:id="rId17"/>
    <p:sldId id="291" r:id="rId18"/>
    <p:sldId id="330" r:id="rId19"/>
    <p:sldId id="292" r:id="rId20"/>
    <p:sldId id="293" r:id="rId21"/>
    <p:sldId id="294" r:id="rId22"/>
    <p:sldId id="295" r:id="rId23"/>
    <p:sldId id="296" r:id="rId24"/>
    <p:sldId id="297" r:id="rId25"/>
    <p:sldId id="290" r:id="rId26"/>
    <p:sldId id="308" r:id="rId27"/>
    <p:sldId id="298" r:id="rId28"/>
    <p:sldId id="299" r:id="rId29"/>
    <p:sldId id="300" r:id="rId30"/>
    <p:sldId id="301" r:id="rId31"/>
    <p:sldId id="302" r:id="rId32"/>
    <p:sldId id="303" r:id="rId33"/>
    <p:sldId id="304" r:id="rId34"/>
    <p:sldId id="305" r:id="rId35"/>
    <p:sldId id="306" r:id="rId36"/>
    <p:sldId id="307" r:id="rId37"/>
    <p:sldId id="309" r:id="rId38"/>
    <p:sldId id="310" r:id="rId39"/>
    <p:sldId id="311" r:id="rId40"/>
    <p:sldId id="312" r:id="rId41"/>
    <p:sldId id="313" r:id="rId42"/>
    <p:sldId id="314" r:id="rId43"/>
    <p:sldId id="315" r:id="rId44"/>
    <p:sldId id="316" r:id="rId45"/>
    <p:sldId id="317" r:id="rId46"/>
    <p:sldId id="318" r:id="rId47"/>
    <p:sldId id="319" r:id="rId48"/>
    <p:sldId id="320" r:id="rId49"/>
    <p:sldId id="321" r:id="rId50"/>
    <p:sldId id="322" r:id="rId51"/>
    <p:sldId id="323" r:id="rId52"/>
    <p:sldId id="324" r:id="rId53"/>
    <p:sldId id="325" r:id="rId54"/>
    <p:sldId id="326" r:id="rId55"/>
    <p:sldId id="327" r:id="rId56"/>
    <p:sldId id="334" r:id="rId57"/>
    <p:sldId id="335" r:id="rId5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3E8D"/>
    <a:srgbClr val="261E56"/>
    <a:srgbClr val="2A63A8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3" autoAdjust="0"/>
    <p:restoredTop sz="94653" autoAdjust="0"/>
  </p:normalViewPr>
  <p:slideViewPr>
    <p:cSldViewPr>
      <p:cViewPr>
        <p:scale>
          <a:sx n="80" d="100"/>
          <a:sy n="80" d="100"/>
        </p:scale>
        <p:origin x="-216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48AF2-0B49-46D4-9E54-41CB83F1583D}" type="datetimeFigureOut">
              <a:rPr lang="ru-RU" smtClean="0"/>
              <a:pPr/>
              <a:t>12.02.2015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BEBDA-9AE6-42A3-AB94-639DFCA236A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48AF2-0B49-46D4-9E54-41CB83F1583D}" type="datetimeFigureOut">
              <a:rPr lang="ru-RU" smtClean="0"/>
              <a:pPr/>
              <a:t>12.02.2015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BEBDA-9AE6-42A3-AB94-639DFCA236A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48AF2-0B49-46D4-9E54-41CB83F1583D}" type="datetimeFigureOut">
              <a:rPr lang="ru-RU" smtClean="0"/>
              <a:pPr/>
              <a:t>12.02.2015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BEBDA-9AE6-42A3-AB94-639DFCA236A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48AF2-0B49-46D4-9E54-41CB83F1583D}" type="datetimeFigureOut">
              <a:rPr lang="ru-RU" smtClean="0"/>
              <a:pPr/>
              <a:t>12.02.2015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BEBDA-9AE6-42A3-AB94-639DFCA236A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48AF2-0B49-46D4-9E54-41CB83F1583D}" type="datetimeFigureOut">
              <a:rPr lang="ru-RU" smtClean="0"/>
              <a:pPr/>
              <a:t>12.02.2015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BEBDA-9AE6-42A3-AB94-639DFCA236A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48AF2-0B49-46D4-9E54-41CB83F1583D}" type="datetimeFigureOut">
              <a:rPr lang="ru-RU" smtClean="0"/>
              <a:pPr/>
              <a:t>12.02.2015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BEBDA-9AE6-42A3-AB94-639DFCA236A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48AF2-0B49-46D4-9E54-41CB83F1583D}" type="datetimeFigureOut">
              <a:rPr lang="ru-RU" smtClean="0"/>
              <a:pPr/>
              <a:t>12.02.2015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BEBDA-9AE6-42A3-AB94-639DFCA236A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48AF2-0B49-46D4-9E54-41CB83F1583D}" type="datetimeFigureOut">
              <a:rPr lang="ru-RU" smtClean="0"/>
              <a:pPr/>
              <a:t>12.02.2015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BEBDA-9AE6-42A3-AB94-639DFCA236A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48AF2-0B49-46D4-9E54-41CB83F1583D}" type="datetimeFigureOut">
              <a:rPr lang="ru-RU" smtClean="0"/>
              <a:pPr/>
              <a:t>12.02.2015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BEBDA-9AE6-42A3-AB94-639DFCA236A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48AF2-0B49-46D4-9E54-41CB83F1583D}" type="datetimeFigureOut">
              <a:rPr lang="ru-RU" smtClean="0"/>
              <a:pPr/>
              <a:t>12.02.2015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BEBDA-9AE6-42A3-AB94-639DFCA236A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48AF2-0B49-46D4-9E54-41CB83F1583D}" type="datetimeFigureOut">
              <a:rPr lang="ru-RU" smtClean="0"/>
              <a:pPr/>
              <a:t>12.02.2015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BEBDA-9AE6-42A3-AB94-639DFCA236A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248AF2-0B49-46D4-9E54-41CB83F1583D}" type="datetimeFigureOut">
              <a:rPr lang="ru-RU" smtClean="0"/>
              <a:pPr/>
              <a:t>12.02.2015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FBEBDA-9AE6-42A3-AB94-639DFCA236A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43E8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00034" y="2996952"/>
            <a:ext cx="8143932" cy="3240360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chemeClr val="bg1"/>
                </a:solidFill>
                <a:latin typeface="+mn-lt"/>
                <a:cs typeface="Arial" pitchFamily="34" charset="0"/>
              </a:rPr>
              <a:t>Требования</a:t>
            </a:r>
            <a:br>
              <a:rPr lang="ru-RU" sz="3600" b="1" dirty="0" smtClean="0">
                <a:solidFill>
                  <a:schemeClr val="bg1"/>
                </a:solidFill>
                <a:latin typeface="+mn-lt"/>
                <a:cs typeface="Arial" pitchFamily="34" charset="0"/>
              </a:rPr>
            </a:br>
            <a:r>
              <a:rPr lang="ru-RU" sz="3600" b="1" dirty="0" smtClean="0">
                <a:solidFill>
                  <a:schemeClr val="bg1"/>
                </a:solidFill>
                <a:latin typeface="+mn-lt"/>
                <a:cs typeface="Arial" pitchFamily="34" charset="0"/>
              </a:rPr>
              <a:t> к разработке</a:t>
            </a:r>
            <a:br>
              <a:rPr lang="ru-RU" sz="3600" b="1" dirty="0" smtClean="0">
                <a:solidFill>
                  <a:schemeClr val="bg1"/>
                </a:solidFill>
                <a:latin typeface="+mn-lt"/>
                <a:cs typeface="Arial" pitchFamily="34" charset="0"/>
              </a:rPr>
            </a:br>
            <a:r>
              <a:rPr lang="ru-RU" sz="3600" b="1" dirty="0" smtClean="0">
                <a:solidFill>
                  <a:schemeClr val="bg1"/>
                </a:solidFill>
                <a:latin typeface="+mn-lt"/>
                <a:cs typeface="Arial" pitchFamily="34" charset="0"/>
              </a:rPr>
              <a:t> лабораторно – практических работ по учебной дисциплине «Электротехника»</a:t>
            </a:r>
            <a:r>
              <a:rPr lang="ru-RU" b="1" dirty="0" smtClean="0">
                <a:solidFill>
                  <a:schemeClr val="bg1"/>
                </a:solidFill>
                <a:latin typeface="+mn-lt"/>
                <a:cs typeface="Arial" pitchFamily="34" charset="0"/>
              </a:rPr>
              <a:t/>
            </a:r>
            <a:br>
              <a:rPr lang="ru-RU" b="1" dirty="0" smtClean="0">
                <a:solidFill>
                  <a:schemeClr val="bg1"/>
                </a:solidFill>
                <a:latin typeface="+mn-lt"/>
                <a:cs typeface="Arial" pitchFamily="34" charset="0"/>
              </a:rPr>
            </a:br>
            <a:r>
              <a:rPr lang="ru-RU" b="1" dirty="0" smtClean="0">
                <a:solidFill>
                  <a:schemeClr val="bg1"/>
                </a:solidFill>
                <a:latin typeface="+mn-lt"/>
                <a:cs typeface="Arial" pitchFamily="34" charset="0"/>
              </a:rPr>
              <a:t>                       </a:t>
            </a:r>
            <a:r>
              <a:rPr lang="ru-RU" sz="2400" dirty="0" smtClean="0">
                <a:solidFill>
                  <a:schemeClr val="bg1"/>
                </a:solidFill>
                <a:latin typeface="+mn-lt"/>
                <a:cs typeface="Arial" pitchFamily="34" charset="0"/>
              </a:rPr>
              <a:t>Автор: Филиппов Андриян Сергеевич,</a:t>
            </a:r>
            <a:br>
              <a:rPr lang="ru-RU" sz="2400" dirty="0" smtClean="0">
                <a:solidFill>
                  <a:schemeClr val="bg1"/>
                </a:solidFill>
                <a:latin typeface="+mn-lt"/>
                <a:cs typeface="Arial" pitchFamily="34" charset="0"/>
              </a:rPr>
            </a:br>
            <a:r>
              <a:rPr lang="ru-RU" sz="2400" dirty="0" smtClean="0">
                <a:solidFill>
                  <a:schemeClr val="bg1"/>
                </a:solidFill>
                <a:latin typeface="+mn-lt"/>
                <a:cs typeface="Arial" pitchFamily="34" charset="0"/>
              </a:rPr>
              <a:t>                                                                                    преподаватель</a:t>
            </a:r>
            <a:r>
              <a:rPr lang="ru-RU" b="1" dirty="0" smtClean="0">
                <a:solidFill>
                  <a:schemeClr val="bg1"/>
                </a:solidFill>
                <a:latin typeface="+mn-lt"/>
                <a:cs typeface="Arial" pitchFamily="34" charset="0"/>
              </a:rPr>
              <a:t/>
            </a:r>
            <a:br>
              <a:rPr lang="ru-RU" b="1" dirty="0" smtClean="0">
                <a:solidFill>
                  <a:schemeClr val="bg1"/>
                </a:solidFill>
                <a:latin typeface="+mn-lt"/>
                <a:cs typeface="Arial" pitchFamily="34" charset="0"/>
              </a:rPr>
            </a:br>
            <a:endParaRPr lang="ru-RU" b="1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857752" y="1214422"/>
            <a:ext cx="4043346" cy="1143008"/>
          </a:xfrm>
        </p:spPr>
        <p:txBody>
          <a:bodyPr>
            <a:normAutofit/>
          </a:bodyPr>
          <a:lstStyle/>
          <a:p>
            <a:pPr algn="r"/>
            <a:r>
              <a:rPr lang="ru-RU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Автономное учреждение</a:t>
            </a:r>
          </a:p>
          <a:p>
            <a:pPr algn="r"/>
            <a:r>
              <a:rPr lang="ru-RU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среднего профессионального образования</a:t>
            </a:r>
          </a:p>
          <a:p>
            <a:pPr algn="r"/>
            <a:r>
              <a:rPr lang="ru-RU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Ханты-Мансийского автономного округа – Югры</a:t>
            </a:r>
          </a:p>
          <a:p>
            <a:pPr algn="r"/>
            <a:r>
              <a:rPr lang="ru-RU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«СУРГУТСКИЙ ПОЛИТЕХНИЧЕСКИЙ КОЛЛЕДЖ»</a:t>
            </a:r>
            <a:endParaRPr lang="ru-RU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86050" y="2132856"/>
            <a:ext cx="6357950" cy="3135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357958"/>
            <a:ext cx="6222949" cy="335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2500298" y="620688"/>
            <a:ext cx="635798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Стажировка по программе: «Современное оборудование и технологии электротехнического профиля»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Рисунок 9"/>
          <p:cNvPicPr/>
          <p:nvPr/>
        </p:nvPicPr>
        <p:blipFill>
          <a:blip r:embed="rId4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404664"/>
            <a:ext cx="1763688" cy="10081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1988840"/>
            <a:ext cx="6375163" cy="313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2" y="6327741"/>
            <a:ext cx="6218911" cy="368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Заголовок 2"/>
          <p:cNvSpPr txBox="1">
            <a:spLocks/>
          </p:cNvSpPr>
          <p:nvPr/>
        </p:nvSpPr>
        <p:spPr>
          <a:xfrm>
            <a:off x="1691680" y="332656"/>
            <a:ext cx="7238038" cy="15841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ru-RU" sz="3600" b="1" dirty="0" smtClean="0">
                <a:cs typeface="Arial" pitchFamily="34" charset="0"/>
              </a:rPr>
              <a:t>Сущность понятия</a:t>
            </a:r>
            <a:br>
              <a:rPr lang="ru-RU" sz="3600" b="1" dirty="0" smtClean="0">
                <a:cs typeface="Arial" pitchFamily="34" charset="0"/>
              </a:rPr>
            </a:br>
            <a:r>
              <a:rPr lang="ru-RU" sz="3600" b="1" dirty="0" smtClean="0">
                <a:cs typeface="Arial" pitchFamily="34" charset="0"/>
              </a:rPr>
              <a:t>   «лабораторно-практическая  </a:t>
            </a:r>
            <a:br>
              <a:rPr lang="ru-RU" sz="3600" b="1" dirty="0" smtClean="0">
                <a:cs typeface="Arial" pitchFamily="34" charset="0"/>
              </a:rPr>
            </a:br>
            <a:r>
              <a:rPr lang="ru-RU" sz="3600" b="1" dirty="0" smtClean="0">
                <a:cs typeface="Arial" pitchFamily="34" charset="0"/>
              </a:rPr>
              <a:t>                        работа»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23528" y="2780928"/>
            <a:ext cx="835292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/>
            <a:r>
              <a:rPr lang="ru-RU" sz="3600" b="1" dirty="0" smtClean="0"/>
              <a:t>       3) непосредственное выполнение лабораторно-практической работы обучающимися и контроль преподавателя за ходом занятий и соблюдением техники безопасности;</a:t>
            </a:r>
          </a:p>
          <a:p>
            <a:pPr marL="742950" indent="-742950">
              <a:buAutoNum type="arabicParenR"/>
            </a:pPr>
            <a:endParaRPr lang="ru-RU" sz="3600" b="1" dirty="0" smtClean="0"/>
          </a:p>
        </p:txBody>
      </p:sp>
      <p:pic>
        <p:nvPicPr>
          <p:cNvPr id="10" name="Рисунок 9"/>
          <p:cNvPicPr/>
          <p:nvPr/>
        </p:nvPicPr>
        <p:blipFill>
          <a:blip r:embed="rId4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47664" cy="9807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1988840"/>
            <a:ext cx="6375163" cy="313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2" y="6327741"/>
            <a:ext cx="6218911" cy="368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Заголовок 2"/>
          <p:cNvSpPr txBox="1">
            <a:spLocks/>
          </p:cNvSpPr>
          <p:nvPr/>
        </p:nvSpPr>
        <p:spPr>
          <a:xfrm>
            <a:off x="1691680" y="332656"/>
            <a:ext cx="7238038" cy="15841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ru-RU" sz="3600" b="1" dirty="0" smtClean="0">
                <a:cs typeface="Arial" pitchFamily="34" charset="0"/>
              </a:rPr>
              <a:t>Сущность понятия</a:t>
            </a:r>
            <a:br>
              <a:rPr lang="ru-RU" sz="3600" b="1" dirty="0" smtClean="0">
                <a:cs typeface="Arial" pitchFamily="34" charset="0"/>
              </a:rPr>
            </a:br>
            <a:r>
              <a:rPr lang="ru-RU" sz="3600" b="1" dirty="0" smtClean="0">
                <a:cs typeface="Arial" pitchFamily="34" charset="0"/>
              </a:rPr>
              <a:t>   «лабораторно-практическая  </a:t>
            </a:r>
            <a:br>
              <a:rPr lang="ru-RU" sz="3600" b="1" dirty="0" smtClean="0">
                <a:cs typeface="Arial" pitchFamily="34" charset="0"/>
              </a:rPr>
            </a:br>
            <a:r>
              <a:rPr lang="ru-RU" sz="3600" b="1" dirty="0" smtClean="0">
                <a:cs typeface="Arial" pitchFamily="34" charset="0"/>
              </a:rPr>
              <a:t>                        работа»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23528" y="2780928"/>
            <a:ext cx="835292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/>
            <a:r>
              <a:rPr lang="ru-RU" sz="3600" b="1" dirty="0" smtClean="0"/>
              <a:t>       4) подведение итогов лабораторно-практической работы и формулирование основных выводов.</a:t>
            </a:r>
          </a:p>
          <a:p>
            <a:pPr marL="742950" indent="-742950">
              <a:buAutoNum type="arabicParenR"/>
            </a:pPr>
            <a:endParaRPr lang="ru-RU" sz="3600" b="1" dirty="0" smtClean="0"/>
          </a:p>
        </p:txBody>
      </p:sp>
      <p:pic>
        <p:nvPicPr>
          <p:cNvPr id="10" name="Рисунок 9"/>
          <p:cNvPicPr/>
          <p:nvPr/>
        </p:nvPicPr>
        <p:blipFill>
          <a:blip r:embed="rId4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47664" cy="9807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1988840"/>
            <a:ext cx="6375163" cy="313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2" y="6327741"/>
            <a:ext cx="6218911" cy="368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Заголовок 2"/>
          <p:cNvSpPr txBox="1">
            <a:spLocks/>
          </p:cNvSpPr>
          <p:nvPr/>
        </p:nvSpPr>
        <p:spPr>
          <a:xfrm>
            <a:off x="1691680" y="332656"/>
            <a:ext cx="7238038" cy="15841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ru-RU" sz="3600" b="1" dirty="0" smtClean="0">
                <a:cs typeface="Arial" pitchFamily="34" charset="0"/>
              </a:rPr>
              <a:t>Сущность понятия</a:t>
            </a:r>
            <a:br>
              <a:rPr lang="ru-RU" sz="3600" b="1" dirty="0" smtClean="0">
                <a:cs typeface="Arial" pitchFamily="34" charset="0"/>
              </a:rPr>
            </a:br>
            <a:r>
              <a:rPr lang="ru-RU" sz="3600" b="1" dirty="0" smtClean="0">
                <a:cs typeface="Arial" pitchFamily="34" charset="0"/>
              </a:rPr>
              <a:t>   «лабораторно-практическая  </a:t>
            </a:r>
            <a:br>
              <a:rPr lang="ru-RU" sz="3600" b="1" dirty="0" smtClean="0">
                <a:cs typeface="Arial" pitchFamily="34" charset="0"/>
              </a:rPr>
            </a:br>
            <a:r>
              <a:rPr lang="ru-RU" sz="3600" b="1" dirty="0" smtClean="0">
                <a:cs typeface="Arial" pitchFamily="34" charset="0"/>
              </a:rPr>
              <a:t>                        работа»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23528" y="2780928"/>
            <a:ext cx="835292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/>
            <a:r>
              <a:rPr lang="ru-RU" sz="3600" b="1" dirty="0" smtClean="0"/>
              <a:t>       Лабораторно-практические работы как метод обучения во многом носят исследовательский характер.</a:t>
            </a:r>
          </a:p>
          <a:p>
            <a:pPr marL="742950" indent="-742950">
              <a:buAutoNum type="arabicParenR"/>
            </a:pPr>
            <a:endParaRPr lang="ru-RU" sz="3600" b="1" dirty="0" smtClean="0"/>
          </a:p>
        </p:txBody>
      </p:sp>
      <p:pic>
        <p:nvPicPr>
          <p:cNvPr id="10" name="Рисунок 9"/>
          <p:cNvPicPr/>
          <p:nvPr/>
        </p:nvPicPr>
        <p:blipFill>
          <a:blip r:embed="rId4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47664" cy="9807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1988840"/>
            <a:ext cx="6375163" cy="313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2" y="6327741"/>
            <a:ext cx="6218911" cy="368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Заголовок 2"/>
          <p:cNvSpPr txBox="1">
            <a:spLocks/>
          </p:cNvSpPr>
          <p:nvPr/>
        </p:nvSpPr>
        <p:spPr>
          <a:xfrm>
            <a:off x="1691680" y="332656"/>
            <a:ext cx="7238038" cy="15841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ru-RU" sz="3600" b="1" dirty="0" smtClean="0">
                <a:cs typeface="Arial" pitchFamily="34" charset="0"/>
              </a:rPr>
              <a:t>Сущность понятия</a:t>
            </a:r>
            <a:br>
              <a:rPr lang="ru-RU" sz="3600" b="1" dirty="0" smtClean="0">
                <a:cs typeface="Arial" pitchFamily="34" charset="0"/>
              </a:rPr>
            </a:br>
            <a:r>
              <a:rPr lang="ru-RU" sz="3600" b="1" dirty="0" smtClean="0">
                <a:cs typeface="Arial" pitchFamily="34" charset="0"/>
              </a:rPr>
              <a:t>   «лабораторно-практическая  </a:t>
            </a:r>
            <a:br>
              <a:rPr lang="ru-RU" sz="3600" b="1" dirty="0" smtClean="0">
                <a:cs typeface="Arial" pitchFamily="34" charset="0"/>
              </a:rPr>
            </a:br>
            <a:r>
              <a:rPr lang="ru-RU" sz="3600" b="1" dirty="0" smtClean="0">
                <a:cs typeface="Arial" pitchFamily="34" charset="0"/>
              </a:rPr>
              <a:t>                        работа»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23528" y="2348881"/>
            <a:ext cx="835292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/>
            <a:r>
              <a:rPr lang="ru-RU" sz="3600" b="1" dirty="0" smtClean="0"/>
              <a:t>       Лабораторно -  практические работы побуждают у обучающихся  стремление осмыслить, изучить окружающие явления, применять добытые знания к решению и практических, и теоретических проблем.</a:t>
            </a:r>
          </a:p>
          <a:p>
            <a:pPr marL="742950" indent="-742950">
              <a:buAutoNum type="arabicParenR"/>
            </a:pPr>
            <a:endParaRPr lang="ru-RU" sz="3600" b="1" dirty="0" smtClean="0"/>
          </a:p>
        </p:txBody>
      </p:sp>
      <p:pic>
        <p:nvPicPr>
          <p:cNvPr id="10" name="Рисунок 9"/>
          <p:cNvPicPr/>
          <p:nvPr/>
        </p:nvPicPr>
        <p:blipFill>
          <a:blip r:embed="rId4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47664" cy="9807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1988840"/>
            <a:ext cx="6375163" cy="313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2" y="6327741"/>
            <a:ext cx="6218911" cy="368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Заголовок 2"/>
          <p:cNvSpPr txBox="1">
            <a:spLocks/>
          </p:cNvSpPr>
          <p:nvPr/>
        </p:nvSpPr>
        <p:spPr>
          <a:xfrm>
            <a:off x="1691680" y="332656"/>
            <a:ext cx="7238038" cy="15841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ru-RU" sz="3600" b="1" dirty="0" smtClean="0">
                <a:cs typeface="Arial" pitchFamily="34" charset="0"/>
              </a:rPr>
              <a:t>Сущность понятия</a:t>
            </a:r>
            <a:br>
              <a:rPr lang="ru-RU" sz="3600" b="1" dirty="0" smtClean="0">
                <a:cs typeface="Arial" pitchFamily="34" charset="0"/>
              </a:rPr>
            </a:br>
            <a:r>
              <a:rPr lang="ru-RU" sz="3600" b="1" dirty="0" smtClean="0">
                <a:cs typeface="Arial" pitchFamily="34" charset="0"/>
              </a:rPr>
              <a:t>   «лабораторно-практическая  </a:t>
            </a:r>
            <a:br>
              <a:rPr lang="ru-RU" sz="3600" b="1" dirty="0" smtClean="0">
                <a:cs typeface="Arial" pitchFamily="34" charset="0"/>
              </a:rPr>
            </a:br>
            <a:r>
              <a:rPr lang="ru-RU" sz="3600" b="1" dirty="0" smtClean="0">
                <a:cs typeface="Arial" pitchFamily="34" charset="0"/>
              </a:rPr>
              <a:t>                        работа»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23528" y="2348881"/>
            <a:ext cx="83529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/>
            <a:r>
              <a:rPr lang="ru-RU" sz="3600" b="1" dirty="0" smtClean="0"/>
              <a:t>      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323528" y="2413338"/>
            <a:ext cx="835292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/>
              <a:t>Лабораторно-практические работы способствуют ознакомлению обучающихся с научными основами современного производства, выработке навыков обращения с приборами и инструментами, создавая предпосылки для технического обучения.</a:t>
            </a:r>
            <a:endParaRPr lang="ru-RU" sz="3600" b="1" dirty="0"/>
          </a:p>
        </p:txBody>
      </p:sp>
      <p:pic>
        <p:nvPicPr>
          <p:cNvPr id="11" name="Рисунок 10"/>
          <p:cNvPicPr/>
          <p:nvPr/>
        </p:nvPicPr>
        <p:blipFill>
          <a:blip r:embed="rId4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47664" cy="9807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1988840"/>
            <a:ext cx="6375163" cy="313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2" y="6327741"/>
            <a:ext cx="6218911" cy="368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Заголовок 2"/>
          <p:cNvSpPr txBox="1">
            <a:spLocks/>
          </p:cNvSpPr>
          <p:nvPr/>
        </p:nvSpPr>
        <p:spPr>
          <a:xfrm>
            <a:off x="1691680" y="332656"/>
            <a:ext cx="7238038" cy="15841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ru-RU" sz="3600" b="1" dirty="0" smtClean="0">
                <a:cs typeface="Arial" pitchFamily="34" charset="0"/>
              </a:rPr>
              <a:t>Сущность понятия</a:t>
            </a:r>
            <a:br>
              <a:rPr lang="ru-RU" sz="3600" b="1" dirty="0" smtClean="0">
                <a:cs typeface="Arial" pitchFamily="34" charset="0"/>
              </a:rPr>
            </a:br>
            <a:r>
              <a:rPr lang="ru-RU" sz="3600" b="1" dirty="0" smtClean="0">
                <a:cs typeface="Arial" pitchFamily="34" charset="0"/>
              </a:rPr>
              <a:t>   «лабораторно-практическая  </a:t>
            </a:r>
            <a:br>
              <a:rPr lang="ru-RU" sz="3600" b="1" dirty="0" smtClean="0">
                <a:cs typeface="Arial" pitchFamily="34" charset="0"/>
              </a:rPr>
            </a:br>
            <a:r>
              <a:rPr lang="ru-RU" sz="3600" b="1" dirty="0" smtClean="0">
                <a:cs typeface="Arial" pitchFamily="34" charset="0"/>
              </a:rPr>
              <a:t>                        работа»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23528" y="2348881"/>
            <a:ext cx="83529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/>
            <a:r>
              <a:rPr lang="ru-RU" sz="3600" b="1" dirty="0" smtClean="0"/>
              <a:t>       </a:t>
            </a:r>
          </a:p>
          <a:p>
            <a:pPr marL="742950" indent="-742950">
              <a:buAutoNum type="arabicParenR"/>
            </a:pPr>
            <a:endParaRPr lang="ru-RU" sz="3600" b="1" dirty="0" smtClean="0"/>
          </a:p>
        </p:txBody>
      </p:sp>
      <p:sp>
        <p:nvSpPr>
          <p:cNvPr id="10" name="Прямоугольник 9"/>
          <p:cNvSpPr/>
          <p:nvPr/>
        </p:nvSpPr>
        <p:spPr>
          <a:xfrm>
            <a:off x="539552" y="2413338"/>
            <a:ext cx="8064896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/>
              <a:t>Преподаватель должен быть для обучающегося не столько наставником, сколько партнером, помогающим в реализации целей деятельности обучающегося, в организации эксперимента, в создании условий для проявления активности и творчества обучающегося.</a:t>
            </a:r>
            <a:endParaRPr lang="ru-RU" sz="3200" b="1" dirty="0"/>
          </a:p>
        </p:txBody>
      </p:sp>
      <p:pic>
        <p:nvPicPr>
          <p:cNvPr id="11" name="Рисунок 10"/>
          <p:cNvPicPr/>
          <p:nvPr/>
        </p:nvPicPr>
        <p:blipFill>
          <a:blip r:embed="rId4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47664" cy="9807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1988840"/>
            <a:ext cx="6375163" cy="313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2" y="6327741"/>
            <a:ext cx="6218911" cy="368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Заголовок 2"/>
          <p:cNvSpPr txBox="1">
            <a:spLocks/>
          </p:cNvSpPr>
          <p:nvPr/>
        </p:nvSpPr>
        <p:spPr>
          <a:xfrm>
            <a:off x="1691680" y="332656"/>
            <a:ext cx="7238038" cy="15841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ru-RU" sz="3600" b="1" dirty="0" smtClean="0">
                <a:cs typeface="Arial" pitchFamily="34" charset="0"/>
              </a:rPr>
              <a:t>Сущность понятия</a:t>
            </a:r>
            <a:br>
              <a:rPr lang="ru-RU" sz="3600" b="1" dirty="0" smtClean="0">
                <a:cs typeface="Arial" pitchFamily="34" charset="0"/>
              </a:rPr>
            </a:br>
            <a:r>
              <a:rPr lang="ru-RU" sz="3600" b="1" dirty="0" smtClean="0">
                <a:cs typeface="Arial" pitchFamily="34" charset="0"/>
              </a:rPr>
              <a:t>   «лабораторно-практическая  </a:t>
            </a:r>
            <a:br>
              <a:rPr lang="ru-RU" sz="3600" b="1" dirty="0" smtClean="0">
                <a:cs typeface="Arial" pitchFamily="34" charset="0"/>
              </a:rPr>
            </a:br>
            <a:r>
              <a:rPr lang="ru-RU" sz="3600" b="1" dirty="0" smtClean="0">
                <a:cs typeface="Arial" pitchFamily="34" charset="0"/>
              </a:rPr>
              <a:t>                        работа»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23528" y="2348881"/>
            <a:ext cx="83529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/>
            <a:r>
              <a:rPr lang="ru-RU" sz="3600" b="1" dirty="0" smtClean="0"/>
              <a:t>       </a:t>
            </a:r>
          </a:p>
          <a:p>
            <a:pPr marL="742950" indent="-742950">
              <a:buAutoNum type="arabicParenR"/>
            </a:pPr>
            <a:endParaRPr lang="ru-RU" sz="3600" b="1" dirty="0" smtClean="0"/>
          </a:p>
        </p:txBody>
      </p:sp>
      <p:sp>
        <p:nvSpPr>
          <p:cNvPr id="11" name="Прямоугольник 10"/>
          <p:cNvSpPr/>
          <p:nvPr/>
        </p:nvSpPr>
        <p:spPr>
          <a:xfrm>
            <a:off x="395536" y="2413338"/>
            <a:ext cx="842493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/>
              <a:t>Поэтому преподаватель должен быть в одинаковой степени и профессионалом и гражданином, а главное пытливым, ищущим исследователем, способным нестандартно мыслить, аргументировать результаты исследований и не считать их последней истиной.</a:t>
            </a:r>
            <a:endParaRPr lang="ru-RU" sz="3600" b="1" dirty="0"/>
          </a:p>
        </p:txBody>
      </p:sp>
      <p:pic>
        <p:nvPicPr>
          <p:cNvPr id="10" name="Рисунок 9"/>
          <p:cNvPicPr/>
          <p:nvPr/>
        </p:nvPicPr>
        <p:blipFill>
          <a:blip r:embed="rId4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47664" cy="9807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1988840"/>
            <a:ext cx="6375163" cy="313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Заголовок 2"/>
          <p:cNvSpPr txBox="1">
            <a:spLocks/>
          </p:cNvSpPr>
          <p:nvPr/>
        </p:nvSpPr>
        <p:spPr>
          <a:xfrm>
            <a:off x="1691680" y="332656"/>
            <a:ext cx="7238038" cy="15841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ru-RU" sz="3600" b="1" dirty="0" smtClean="0">
                <a:cs typeface="Arial" pitchFamily="34" charset="0"/>
              </a:rPr>
              <a:t>Сущность понятия</a:t>
            </a:r>
            <a:br>
              <a:rPr lang="ru-RU" sz="3600" b="1" dirty="0" smtClean="0">
                <a:cs typeface="Arial" pitchFamily="34" charset="0"/>
              </a:rPr>
            </a:br>
            <a:r>
              <a:rPr lang="ru-RU" sz="3600" b="1" dirty="0" smtClean="0">
                <a:cs typeface="Arial" pitchFamily="34" charset="0"/>
              </a:rPr>
              <a:t>   «лабораторно-практическая  </a:t>
            </a:r>
            <a:br>
              <a:rPr lang="ru-RU" sz="3600" b="1" dirty="0" smtClean="0">
                <a:cs typeface="Arial" pitchFamily="34" charset="0"/>
              </a:rPr>
            </a:br>
            <a:r>
              <a:rPr lang="ru-RU" sz="3600" b="1" dirty="0" smtClean="0">
                <a:cs typeface="Arial" pitchFamily="34" charset="0"/>
              </a:rPr>
              <a:t>                        работа»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23528" y="2348881"/>
            <a:ext cx="83529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/>
            <a:r>
              <a:rPr lang="ru-RU" sz="3600" b="1" dirty="0" smtClean="0"/>
              <a:t>       </a:t>
            </a:r>
          </a:p>
          <a:p>
            <a:pPr marL="742950" indent="-742950">
              <a:buAutoNum type="arabicParenR"/>
            </a:pPr>
            <a:endParaRPr lang="ru-RU" sz="3600" b="1" dirty="0" smtClean="0"/>
          </a:p>
        </p:txBody>
      </p:sp>
      <p:sp>
        <p:nvSpPr>
          <p:cNvPr id="10" name="Прямоугольник 9"/>
          <p:cNvSpPr/>
          <p:nvPr/>
        </p:nvSpPr>
        <p:spPr>
          <a:xfrm>
            <a:off x="611560" y="2348881"/>
            <a:ext cx="784887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/>
              <a:t>Современные требования к учебному процессу ориентируют преподавателя на проверку компетенций через деятельность обучающихся. </a:t>
            </a:r>
            <a:endParaRPr lang="ru-RU" sz="3600" b="1" dirty="0"/>
          </a:p>
        </p:txBody>
      </p:sp>
      <p:pic>
        <p:nvPicPr>
          <p:cNvPr id="7" name="Рисунок 6"/>
          <p:cNvPicPr/>
          <p:nvPr/>
        </p:nvPicPr>
        <p:blipFill>
          <a:blip r:embed="rId3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47664" cy="9807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1988840"/>
            <a:ext cx="6375163" cy="313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Заголовок 2"/>
          <p:cNvSpPr txBox="1">
            <a:spLocks/>
          </p:cNvSpPr>
          <p:nvPr/>
        </p:nvSpPr>
        <p:spPr>
          <a:xfrm>
            <a:off x="1691680" y="332656"/>
            <a:ext cx="7238038" cy="15841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ru-RU" sz="3600" b="1" dirty="0" smtClean="0">
                <a:cs typeface="Arial" pitchFamily="34" charset="0"/>
              </a:rPr>
              <a:t>Сущность понятия</a:t>
            </a:r>
            <a:br>
              <a:rPr lang="ru-RU" sz="3600" b="1" dirty="0" smtClean="0">
                <a:cs typeface="Arial" pitchFamily="34" charset="0"/>
              </a:rPr>
            </a:br>
            <a:r>
              <a:rPr lang="ru-RU" sz="3600" b="1" dirty="0" smtClean="0">
                <a:cs typeface="Arial" pitchFamily="34" charset="0"/>
              </a:rPr>
              <a:t>   «лабораторно-практическая  </a:t>
            </a:r>
            <a:br>
              <a:rPr lang="ru-RU" sz="3600" b="1" dirty="0" smtClean="0">
                <a:cs typeface="Arial" pitchFamily="34" charset="0"/>
              </a:rPr>
            </a:br>
            <a:r>
              <a:rPr lang="ru-RU" sz="3600" b="1" dirty="0" smtClean="0">
                <a:cs typeface="Arial" pitchFamily="34" charset="0"/>
              </a:rPr>
              <a:t>                        работа»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23528" y="2348881"/>
            <a:ext cx="83529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/>
            <a:r>
              <a:rPr lang="ru-RU" sz="3600" b="1" dirty="0" smtClean="0"/>
              <a:t>       </a:t>
            </a:r>
          </a:p>
          <a:p>
            <a:pPr marL="742950" indent="-742950">
              <a:buAutoNum type="arabicParenR"/>
            </a:pPr>
            <a:endParaRPr lang="ru-RU" sz="3600" b="1" dirty="0" smtClean="0"/>
          </a:p>
        </p:txBody>
      </p:sp>
      <p:sp>
        <p:nvSpPr>
          <p:cNvPr id="10" name="Прямоугольник 9"/>
          <p:cNvSpPr/>
          <p:nvPr/>
        </p:nvSpPr>
        <p:spPr>
          <a:xfrm>
            <a:off x="611560" y="2348881"/>
            <a:ext cx="806489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/>
              <a:t>В период все большего отхода от информационной модели обучения к деятельной и личностной моделям, от памяти к мышлению и действию остро стоит вопрос о методических пособиях, помогающих организовать учебный процесс в этом направлении .</a:t>
            </a:r>
            <a:endParaRPr lang="ru-RU" sz="3600" b="1" dirty="0"/>
          </a:p>
        </p:txBody>
      </p:sp>
      <p:pic>
        <p:nvPicPr>
          <p:cNvPr id="7" name="Рисунок 6"/>
          <p:cNvPicPr/>
          <p:nvPr/>
        </p:nvPicPr>
        <p:blipFill>
          <a:blip r:embed="rId3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47664" cy="9807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1988840"/>
            <a:ext cx="6375163" cy="313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Заголовок 2"/>
          <p:cNvSpPr txBox="1">
            <a:spLocks/>
          </p:cNvSpPr>
          <p:nvPr/>
        </p:nvSpPr>
        <p:spPr>
          <a:xfrm>
            <a:off x="1691680" y="332656"/>
            <a:ext cx="7238038" cy="15841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ru-RU" sz="3600" b="1" dirty="0" smtClean="0">
                <a:cs typeface="Arial" pitchFamily="34" charset="0"/>
              </a:rPr>
              <a:t>Сущность понятия</a:t>
            </a:r>
            <a:br>
              <a:rPr lang="ru-RU" sz="3600" b="1" dirty="0" smtClean="0">
                <a:cs typeface="Arial" pitchFamily="34" charset="0"/>
              </a:rPr>
            </a:br>
            <a:r>
              <a:rPr lang="ru-RU" sz="3600" b="1" dirty="0" smtClean="0">
                <a:cs typeface="Arial" pitchFamily="34" charset="0"/>
              </a:rPr>
              <a:t>   «лабораторно-практическая  </a:t>
            </a:r>
            <a:br>
              <a:rPr lang="ru-RU" sz="3600" b="1" dirty="0" smtClean="0">
                <a:cs typeface="Arial" pitchFamily="34" charset="0"/>
              </a:rPr>
            </a:br>
            <a:r>
              <a:rPr lang="ru-RU" sz="3600" b="1" dirty="0" smtClean="0">
                <a:cs typeface="Arial" pitchFamily="34" charset="0"/>
              </a:rPr>
              <a:t>                        работа»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23528" y="2348881"/>
            <a:ext cx="83529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/>
            <a:r>
              <a:rPr lang="ru-RU" sz="3600" b="1" dirty="0" smtClean="0"/>
              <a:t>       </a:t>
            </a:r>
          </a:p>
          <a:p>
            <a:pPr marL="742950" indent="-742950">
              <a:buAutoNum type="arabicParenR"/>
            </a:pPr>
            <a:endParaRPr lang="ru-RU" sz="3600" b="1" dirty="0" smtClean="0"/>
          </a:p>
        </p:txBody>
      </p:sp>
      <p:sp>
        <p:nvSpPr>
          <p:cNvPr id="7" name="Прямоугольник 6"/>
          <p:cNvSpPr/>
          <p:nvPr/>
        </p:nvSpPr>
        <p:spPr>
          <a:xfrm>
            <a:off x="539552" y="2420888"/>
            <a:ext cx="784887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/>
              <a:t>Лабораторная работа может быть определена как деятельность, направленная на применение, углубление и развитие теоретических знаний в комплексе с формированием необходимых для этого профессиональных компетенций.</a:t>
            </a:r>
            <a:endParaRPr lang="ru-RU" sz="3200" b="1" dirty="0"/>
          </a:p>
        </p:txBody>
      </p:sp>
      <p:pic>
        <p:nvPicPr>
          <p:cNvPr id="10" name="Рисунок 9"/>
          <p:cNvPicPr/>
          <p:nvPr/>
        </p:nvPicPr>
        <p:blipFill>
          <a:blip r:embed="rId3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47664" cy="9807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0298" y="428604"/>
            <a:ext cx="6215106" cy="357190"/>
          </a:xfrm>
        </p:spPr>
        <p:txBody>
          <a:bodyPr>
            <a:normAutofit fontScale="90000"/>
          </a:bodyPr>
          <a:lstStyle/>
          <a:p>
            <a:pPr algn="r"/>
            <a:r>
              <a:rPr lang="ru-RU" sz="36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3600" b="1" dirty="0" smtClean="0">
                <a:latin typeface="Arial" pitchFamily="34" charset="0"/>
                <a:cs typeface="Arial" pitchFamily="34" charset="0"/>
              </a:rPr>
            </a:br>
            <a:r>
              <a:rPr lang="ru-RU" sz="36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3600" b="1" dirty="0" smtClean="0">
                <a:latin typeface="Arial" pitchFamily="34" charset="0"/>
                <a:cs typeface="Arial" pitchFamily="34" charset="0"/>
              </a:rPr>
            </a:b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         </a:t>
            </a:r>
            <a:r>
              <a:rPr lang="ru-RU" sz="4000" b="1" dirty="0" smtClean="0">
                <a:latin typeface="+mn-lt"/>
                <a:cs typeface="Arial" pitchFamily="34" charset="0"/>
              </a:rPr>
              <a:t>Сущность понятия «лабораторно-практическая</a:t>
            </a:r>
            <a:br>
              <a:rPr lang="ru-RU" sz="4000" b="1" dirty="0" smtClean="0">
                <a:latin typeface="+mn-lt"/>
                <a:cs typeface="Arial" pitchFamily="34" charset="0"/>
              </a:rPr>
            </a:br>
            <a:r>
              <a:rPr lang="ru-RU" sz="4000" b="1" dirty="0" smtClean="0">
                <a:latin typeface="+mn-lt"/>
                <a:cs typeface="Arial" pitchFamily="34" charset="0"/>
              </a:rPr>
              <a:t>                      работа»</a:t>
            </a:r>
            <a:endParaRPr lang="ru-RU" sz="4000" b="1" dirty="0">
              <a:latin typeface="+mn-lt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2276872"/>
            <a:ext cx="7901014" cy="3866772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ru-RU" sz="3500" b="1" dirty="0" smtClean="0">
                <a:cs typeface="Arial" pitchFamily="34" charset="0"/>
              </a:rPr>
              <a:t>В системе работы по восприятию и усвоению нового материала обучающимися широкое применение находит метод лабораторно-практических работ. Свое название он получил от лат. </a:t>
            </a:r>
            <a:r>
              <a:rPr lang="ru-RU" sz="3500" b="1" dirty="0" smtClean="0">
                <a:solidFill>
                  <a:srgbClr val="FF0000"/>
                </a:solidFill>
                <a:cs typeface="Arial" pitchFamily="34" charset="0"/>
              </a:rPr>
              <a:t>laborare</a:t>
            </a:r>
            <a:r>
              <a:rPr lang="ru-RU" sz="3500" b="1" dirty="0" smtClean="0">
                <a:cs typeface="Arial" pitchFamily="34" charset="0"/>
              </a:rPr>
              <a:t>, что значит работать. На большую роль лабораторно-практических работ в познании указывали многие выдающиеся ученые. </a:t>
            </a:r>
            <a:endParaRPr lang="ru-RU" sz="3500" b="1" dirty="0">
              <a:cs typeface="Arial" pitchFamily="34" charset="0"/>
            </a:endParaRPr>
          </a:p>
        </p:txBody>
      </p:sp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68837" y="1916832"/>
            <a:ext cx="6375163" cy="313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2" y="6327741"/>
            <a:ext cx="6218911" cy="368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Рисунок 7"/>
          <p:cNvPicPr/>
          <p:nvPr/>
        </p:nvPicPr>
        <p:blipFill>
          <a:blip r:embed="rId4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47664" cy="9807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1988840"/>
            <a:ext cx="6375163" cy="313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Заголовок 2"/>
          <p:cNvSpPr txBox="1">
            <a:spLocks/>
          </p:cNvSpPr>
          <p:nvPr/>
        </p:nvSpPr>
        <p:spPr>
          <a:xfrm>
            <a:off x="1691680" y="332656"/>
            <a:ext cx="7238038" cy="15841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ru-RU" sz="3600" b="1" dirty="0" smtClean="0">
                <a:cs typeface="Arial" pitchFamily="34" charset="0"/>
              </a:rPr>
              <a:t>Сущность понятия</a:t>
            </a:r>
            <a:br>
              <a:rPr lang="ru-RU" sz="3600" b="1" dirty="0" smtClean="0">
                <a:cs typeface="Arial" pitchFamily="34" charset="0"/>
              </a:rPr>
            </a:br>
            <a:r>
              <a:rPr lang="ru-RU" sz="3600" b="1" dirty="0" smtClean="0">
                <a:cs typeface="Arial" pitchFamily="34" charset="0"/>
              </a:rPr>
              <a:t>   «лабораторно-практическая  </a:t>
            </a:r>
            <a:br>
              <a:rPr lang="ru-RU" sz="3600" b="1" dirty="0" smtClean="0">
                <a:cs typeface="Arial" pitchFamily="34" charset="0"/>
              </a:rPr>
            </a:br>
            <a:r>
              <a:rPr lang="ru-RU" sz="3600" b="1" dirty="0" smtClean="0">
                <a:cs typeface="Arial" pitchFamily="34" charset="0"/>
              </a:rPr>
              <a:t>                        работа»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23528" y="2348881"/>
            <a:ext cx="83529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/>
            <a:r>
              <a:rPr lang="ru-RU" sz="3600" b="1" dirty="0" smtClean="0"/>
              <a:t>       </a:t>
            </a:r>
          </a:p>
          <a:p>
            <a:pPr marL="742950" indent="-742950">
              <a:buAutoNum type="arabicParenR"/>
            </a:pPr>
            <a:endParaRPr lang="ru-RU" sz="3600" b="1" dirty="0" smtClean="0"/>
          </a:p>
        </p:txBody>
      </p:sp>
      <p:sp>
        <p:nvSpPr>
          <p:cNvPr id="7" name="Прямоугольник 6"/>
          <p:cNvSpPr/>
          <p:nvPr/>
        </p:nvSpPr>
        <p:spPr>
          <a:xfrm>
            <a:off x="539552" y="2420889"/>
            <a:ext cx="7848872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400" b="1" dirty="0" smtClean="0"/>
              <a:t>Большинство лабораторных работ предполагает проведение наблюдений исследовательского плана. Отдельные лабораторные работы носят характер, сходный с практическими занятиями (например, решение задач, расчёт формул).</a:t>
            </a:r>
            <a:endParaRPr lang="ru-RU" sz="3400" b="1" dirty="0"/>
          </a:p>
        </p:txBody>
      </p:sp>
      <p:pic>
        <p:nvPicPr>
          <p:cNvPr id="10" name="Рисунок 9"/>
          <p:cNvPicPr/>
          <p:nvPr/>
        </p:nvPicPr>
        <p:blipFill>
          <a:blip r:embed="rId3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47664" cy="9807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1988840"/>
            <a:ext cx="6375163" cy="313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Заголовок 2"/>
          <p:cNvSpPr txBox="1">
            <a:spLocks/>
          </p:cNvSpPr>
          <p:nvPr/>
        </p:nvSpPr>
        <p:spPr>
          <a:xfrm>
            <a:off x="1691680" y="332656"/>
            <a:ext cx="7238038" cy="15841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ru-RU" sz="3600" b="1" dirty="0" smtClean="0">
                <a:cs typeface="Arial" pitchFamily="34" charset="0"/>
              </a:rPr>
              <a:t>Сущность понятия</a:t>
            </a:r>
            <a:br>
              <a:rPr lang="ru-RU" sz="3600" b="1" dirty="0" smtClean="0">
                <a:cs typeface="Arial" pitchFamily="34" charset="0"/>
              </a:rPr>
            </a:br>
            <a:r>
              <a:rPr lang="ru-RU" sz="3600" b="1" dirty="0" smtClean="0">
                <a:cs typeface="Arial" pitchFamily="34" charset="0"/>
              </a:rPr>
              <a:t>   «лабораторно-практическая  </a:t>
            </a:r>
            <a:br>
              <a:rPr lang="ru-RU" sz="3600" b="1" dirty="0" smtClean="0">
                <a:cs typeface="Arial" pitchFamily="34" charset="0"/>
              </a:rPr>
            </a:br>
            <a:r>
              <a:rPr lang="ru-RU" sz="3600" b="1" dirty="0" smtClean="0">
                <a:cs typeface="Arial" pitchFamily="34" charset="0"/>
              </a:rPr>
              <a:t>                        работа»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23528" y="2348881"/>
            <a:ext cx="83529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/>
            <a:r>
              <a:rPr lang="ru-RU" sz="3600" b="1" dirty="0" smtClean="0"/>
              <a:t>       </a:t>
            </a:r>
          </a:p>
          <a:p>
            <a:pPr marL="742950" indent="-742950">
              <a:buAutoNum type="arabicParenR"/>
            </a:pPr>
            <a:endParaRPr lang="ru-RU" sz="3600" b="1" dirty="0" smtClean="0"/>
          </a:p>
        </p:txBody>
      </p:sp>
      <p:sp>
        <p:nvSpPr>
          <p:cNvPr id="7" name="Прямоугольник 6"/>
          <p:cNvSpPr/>
          <p:nvPr/>
        </p:nvSpPr>
        <p:spPr>
          <a:xfrm>
            <a:off x="539552" y="2276873"/>
            <a:ext cx="7848872" cy="4668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/>
              <a:t>Лабораторные работы развивают и  умения анализировать, сравнивать, сопоставлять, оценивать, делать умозаключения, высказывать собственное мнение и обосновывать его, свертывать информацию, представлять результаты работы в различных формах /выводах, тезисах, логических схемах, таблицах и др./</a:t>
            </a:r>
            <a:endParaRPr lang="ru-RU" sz="3200" b="1" dirty="0"/>
          </a:p>
        </p:txBody>
      </p:sp>
      <p:pic>
        <p:nvPicPr>
          <p:cNvPr id="10" name="Рисунок 9"/>
          <p:cNvPicPr/>
          <p:nvPr/>
        </p:nvPicPr>
        <p:blipFill>
          <a:blip r:embed="rId3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47664" cy="9807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1988840"/>
            <a:ext cx="6375163" cy="313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Заголовок 2"/>
          <p:cNvSpPr txBox="1">
            <a:spLocks/>
          </p:cNvSpPr>
          <p:nvPr/>
        </p:nvSpPr>
        <p:spPr>
          <a:xfrm>
            <a:off x="1691680" y="332656"/>
            <a:ext cx="7238038" cy="15841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ru-RU" sz="3600" b="1" dirty="0" smtClean="0">
                <a:cs typeface="Arial" pitchFamily="34" charset="0"/>
              </a:rPr>
              <a:t>Сущность понятия</a:t>
            </a:r>
            <a:br>
              <a:rPr lang="ru-RU" sz="3600" b="1" dirty="0" smtClean="0">
                <a:cs typeface="Arial" pitchFamily="34" charset="0"/>
              </a:rPr>
            </a:br>
            <a:r>
              <a:rPr lang="ru-RU" sz="3600" b="1" dirty="0" smtClean="0">
                <a:cs typeface="Arial" pitchFamily="34" charset="0"/>
              </a:rPr>
              <a:t>   «лабораторно-практическая  </a:t>
            </a:r>
            <a:br>
              <a:rPr lang="ru-RU" sz="3600" b="1" dirty="0" smtClean="0">
                <a:cs typeface="Arial" pitchFamily="34" charset="0"/>
              </a:rPr>
            </a:br>
            <a:r>
              <a:rPr lang="ru-RU" sz="3600" b="1" dirty="0" smtClean="0">
                <a:cs typeface="Arial" pitchFamily="34" charset="0"/>
              </a:rPr>
              <a:t>                        работа»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23528" y="2348881"/>
            <a:ext cx="83529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/>
            <a:r>
              <a:rPr lang="ru-RU" sz="3600" b="1" dirty="0" smtClean="0"/>
              <a:t>       </a:t>
            </a:r>
          </a:p>
          <a:p>
            <a:pPr marL="742950" indent="-742950">
              <a:buAutoNum type="arabicParenR"/>
            </a:pPr>
            <a:endParaRPr lang="ru-RU" sz="3600" b="1" dirty="0" smtClean="0"/>
          </a:p>
        </p:txBody>
      </p:sp>
      <p:sp>
        <p:nvSpPr>
          <p:cNvPr id="7" name="Прямоугольник 6"/>
          <p:cNvSpPr/>
          <p:nvPr/>
        </p:nvSpPr>
        <p:spPr>
          <a:xfrm>
            <a:off x="539552" y="2420889"/>
            <a:ext cx="828092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/>
              <a:t>Широкое использование лабораторных работ в учебном процессе делает его более интересным, повышает качество обучения, усиливает практическую направленность.</a:t>
            </a:r>
            <a:endParaRPr lang="ru-RU" sz="3600" b="1" dirty="0"/>
          </a:p>
        </p:txBody>
      </p:sp>
      <p:pic>
        <p:nvPicPr>
          <p:cNvPr id="10" name="Рисунок 9"/>
          <p:cNvPicPr/>
          <p:nvPr/>
        </p:nvPicPr>
        <p:blipFill>
          <a:blip r:embed="rId3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47664" cy="9807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1988840"/>
            <a:ext cx="6375163" cy="313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Заголовок 2"/>
          <p:cNvSpPr txBox="1">
            <a:spLocks/>
          </p:cNvSpPr>
          <p:nvPr/>
        </p:nvSpPr>
        <p:spPr>
          <a:xfrm>
            <a:off x="1691680" y="332656"/>
            <a:ext cx="7238038" cy="15841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ru-RU" sz="3600" b="1" dirty="0" smtClean="0">
                <a:cs typeface="Arial" pitchFamily="34" charset="0"/>
              </a:rPr>
              <a:t>Сущность понятия</a:t>
            </a:r>
            <a:br>
              <a:rPr lang="ru-RU" sz="3600" b="1" dirty="0" smtClean="0">
                <a:cs typeface="Arial" pitchFamily="34" charset="0"/>
              </a:rPr>
            </a:br>
            <a:r>
              <a:rPr lang="ru-RU" sz="3600" b="1" dirty="0" smtClean="0">
                <a:cs typeface="Arial" pitchFamily="34" charset="0"/>
              </a:rPr>
              <a:t>   «лабораторно-практическая  </a:t>
            </a:r>
            <a:br>
              <a:rPr lang="ru-RU" sz="3600" b="1" dirty="0" smtClean="0">
                <a:cs typeface="Arial" pitchFamily="34" charset="0"/>
              </a:rPr>
            </a:br>
            <a:r>
              <a:rPr lang="ru-RU" sz="3600" b="1" dirty="0" smtClean="0">
                <a:cs typeface="Arial" pitchFamily="34" charset="0"/>
              </a:rPr>
              <a:t>                        работа»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23528" y="2348881"/>
            <a:ext cx="83529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/>
            <a:r>
              <a:rPr lang="ru-RU" sz="3600" b="1" dirty="0" smtClean="0"/>
              <a:t>       </a:t>
            </a:r>
          </a:p>
          <a:p>
            <a:pPr marL="742950" indent="-742950">
              <a:buAutoNum type="arabicParenR"/>
            </a:pPr>
            <a:endParaRPr lang="ru-RU" sz="3600" b="1" dirty="0" smtClean="0"/>
          </a:p>
        </p:txBody>
      </p:sp>
      <p:sp>
        <p:nvSpPr>
          <p:cNvPr id="10" name="Прямоугольник 9"/>
          <p:cNvSpPr/>
          <p:nvPr/>
        </p:nvSpPr>
        <p:spPr>
          <a:xfrm>
            <a:off x="323528" y="2413338"/>
            <a:ext cx="842493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Выполнение лабораторных и практических работ направлено на:</a:t>
            </a:r>
          </a:p>
          <a:p>
            <a:endParaRPr lang="ru-RU" sz="3600" b="1" dirty="0" smtClean="0"/>
          </a:p>
          <a:p>
            <a:pPr>
              <a:buFont typeface="Arial" pitchFamily="34" charset="0"/>
              <a:buChar char="•"/>
            </a:pPr>
            <a:r>
              <a:rPr lang="ru-RU" sz="3600" b="1" dirty="0" smtClean="0"/>
              <a:t>обобщение, систематизацию, углубление, закрепление полученных теоретических знаний по конкретным темам изучаемых дисциплин;</a:t>
            </a:r>
            <a:endParaRPr lang="ru-RU" sz="3600" b="1" dirty="0"/>
          </a:p>
        </p:txBody>
      </p:sp>
      <p:pic>
        <p:nvPicPr>
          <p:cNvPr id="7" name="Рисунок 6"/>
          <p:cNvPicPr/>
          <p:nvPr/>
        </p:nvPicPr>
        <p:blipFill>
          <a:blip r:embed="rId3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47664" cy="9807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1988840"/>
            <a:ext cx="6375163" cy="313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Заголовок 2"/>
          <p:cNvSpPr txBox="1">
            <a:spLocks/>
          </p:cNvSpPr>
          <p:nvPr/>
        </p:nvSpPr>
        <p:spPr>
          <a:xfrm>
            <a:off x="1691680" y="332656"/>
            <a:ext cx="7238038" cy="15841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ru-RU" sz="3600" b="1" dirty="0" smtClean="0">
                <a:cs typeface="Arial" pitchFamily="34" charset="0"/>
              </a:rPr>
              <a:t>Сущность понятия</a:t>
            </a:r>
            <a:br>
              <a:rPr lang="ru-RU" sz="3600" b="1" dirty="0" smtClean="0">
                <a:cs typeface="Arial" pitchFamily="34" charset="0"/>
              </a:rPr>
            </a:br>
            <a:r>
              <a:rPr lang="ru-RU" sz="3600" b="1" dirty="0" smtClean="0">
                <a:cs typeface="Arial" pitchFamily="34" charset="0"/>
              </a:rPr>
              <a:t>   «лабораторно-практическая  </a:t>
            </a:r>
            <a:br>
              <a:rPr lang="ru-RU" sz="3600" b="1" dirty="0" smtClean="0">
                <a:cs typeface="Arial" pitchFamily="34" charset="0"/>
              </a:rPr>
            </a:br>
            <a:r>
              <a:rPr lang="ru-RU" sz="3600" b="1" dirty="0" smtClean="0">
                <a:cs typeface="Arial" pitchFamily="34" charset="0"/>
              </a:rPr>
              <a:t>                        работа»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23528" y="2348881"/>
            <a:ext cx="83529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/>
            <a:r>
              <a:rPr lang="ru-RU" sz="3600" b="1" dirty="0" smtClean="0"/>
              <a:t>       </a:t>
            </a:r>
          </a:p>
          <a:p>
            <a:pPr marL="742950" indent="-742950">
              <a:buAutoNum type="arabicParenR"/>
            </a:pPr>
            <a:endParaRPr lang="ru-RU" sz="3600" b="1" dirty="0" smtClean="0"/>
          </a:p>
        </p:txBody>
      </p:sp>
      <p:sp>
        <p:nvSpPr>
          <p:cNvPr id="10" name="Прямоугольник 9"/>
          <p:cNvSpPr/>
          <p:nvPr/>
        </p:nvSpPr>
        <p:spPr>
          <a:xfrm>
            <a:off x="323528" y="2413338"/>
            <a:ext cx="842493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Выполнение лабораторных и практических работ направлено на:</a:t>
            </a:r>
          </a:p>
          <a:p>
            <a:endParaRPr lang="ru-RU" sz="3600" b="1" dirty="0" smtClean="0">
              <a:solidFill>
                <a:srgbClr val="FF000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ru-RU" sz="3600" b="1" dirty="0" smtClean="0"/>
              <a:t>формирование умений применять полученные знания на практике, реализацию единства интеллектуальной и практической деятельности.</a:t>
            </a:r>
          </a:p>
        </p:txBody>
      </p:sp>
      <p:pic>
        <p:nvPicPr>
          <p:cNvPr id="7" name="Рисунок 6"/>
          <p:cNvPicPr/>
          <p:nvPr/>
        </p:nvPicPr>
        <p:blipFill>
          <a:blip r:embed="rId3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47664" cy="9807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1988840"/>
            <a:ext cx="6375163" cy="313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2" y="6327741"/>
            <a:ext cx="6218911" cy="368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Заголовок 2"/>
          <p:cNvSpPr txBox="1">
            <a:spLocks/>
          </p:cNvSpPr>
          <p:nvPr/>
        </p:nvSpPr>
        <p:spPr>
          <a:xfrm>
            <a:off x="1691680" y="332656"/>
            <a:ext cx="7238038" cy="15841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ru-RU" sz="3600" b="1" dirty="0" smtClean="0">
                <a:latin typeface="+mj-lt"/>
                <a:ea typeface="+mj-ea"/>
                <a:cs typeface="+mj-cs"/>
              </a:rPr>
              <a:t>Методика организации лабораторно-практической работы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23528" y="2348881"/>
            <a:ext cx="83529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/>
            <a:r>
              <a:rPr lang="ru-RU" sz="3600" b="1" dirty="0" smtClean="0"/>
              <a:t>       </a:t>
            </a:r>
          </a:p>
          <a:p>
            <a:pPr marL="742950" indent="-742950">
              <a:buAutoNum type="arabicParenR"/>
            </a:pPr>
            <a:endParaRPr lang="ru-RU" sz="3600" b="1" dirty="0" smtClean="0"/>
          </a:p>
        </p:txBody>
      </p:sp>
      <p:sp>
        <p:nvSpPr>
          <p:cNvPr id="11" name="Прямоугольник 10"/>
          <p:cNvSpPr/>
          <p:nvPr/>
        </p:nvSpPr>
        <p:spPr>
          <a:xfrm>
            <a:off x="395536" y="2413338"/>
            <a:ext cx="84249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36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67544" y="2348880"/>
            <a:ext cx="8280920" cy="403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/>
              <a:t>Лабораторно – практические работы организуются в рамках учебного процесса, согласно учебного плана по специальности, и направлена на практическое освоение студентами различных видов технической деятельности.</a:t>
            </a:r>
            <a:endParaRPr lang="ru-RU" sz="3600" b="1" dirty="0"/>
          </a:p>
        </p:txBody>
      </p:sp>
      <p:pic>
        <p:nvPicPr>
          <p:cNvPr id="13" name="Рисунок 12"/>
          <p:cNvPicPr/>
          <p:nvPr/>
        </p:nvPicPr>
        <p:blipFill>
          <a:blip r:embed="rId4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47664" cy="9807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1988840"/>
            <a:ext cx="6375163" cy="313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2" y="6327741"/>
            <a:ext cx="6218911" cy="368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Заголовок 2"/>
          <p:cNvSpPr txBox="1">
            <a:spLocks/>
          </p:cNvSpPr>
          <p:nvPr/>
        </p:nvSpPr>
        <p:spPr>
          <a:xfrm>
            <a:off x="1691680" y="332656"/>
            <a:ext cx="7238038" cy="15841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ru-RU" sz="3600" b="1" dirty="0" smtClean="0">
                <a:latin typeface="+mj-lt"/>
                <a:ea typeface="+mj-ea"/>
                <a:cs typeface="+mj-cs"/>
              </a:rPr>
              <a:t>Методика организации лабораторно-практической работы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23528" y="2348881"/>
            <a:ext cx="83529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/>
            <a:r>
              <a:rPr lang="ru-RU" sz="3600" b="1" dirty="0" smtClean="0"/>
              <a:t>       </a:t>
            </a:r>
          </a:p>
          <a:p>
            <a:pPr marL="742950" indent="-742950">
              <a:buAutoNum type="arabicParenR"/>
            </a:pPr>
            <a:endParaRPr lang="ru-RU" sz="3600" b="1" dirty="0" smtClean="0"/>
          </a:p>
        </p:txBody>
      </p:sp>
      <p:sp>
        <p:nvSpPr>
          <p:cNvPr id="11" name="Прямоугольник 10"/>
          <p:cNvSpPr/>
          <p:nvPr/>
        </p:nvSpPr>
        <p:spPr>
          <a:xfrm>
            <a:off x="395536" y="2413338"/>
            <a:ext cx="84249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36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67544" y="2413338"/>
            <a:ext cx="828092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/>
              <a:t>Состав заданий для лабораторно - практической работы должен быть спланирован с расчетом, чтобы за отведенное время они могли быть выполнены качественно большинством обучающихся.</a:t>
            </a:r>
            <a:endParaRPr lang="ru-RU" sz="3600" b="1" dirty="0"/>
          </a:p>
        </p:txBody>
      </p:sp>
      <p:pic>
        <p:nvPicPr>
          <p:cNvPr id="13" name="Рисунок 12"/>
          <p:cNvPicPr/>
          <p:nvPr/>
        </p:nvPicPr>
        <p:blipFill>
          <a:blip r:embed="rId4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47664" cy="9807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1988840"/>
            <a:ext cx="6375163" cy="313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2" y="6327741"/>
            <a:ext cx="6218911" cy="368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Заголовок 2"/>
          <p:cNvSpPr txBox="1">
            <a:spLocks/>
          </p:cNvSpPr>
          <p:nvPr/>
        </p:nvSpPr>
        <p:spPr>
          <a:xfrm>
            <a:off x="1691680" y="332656"/>
            <a:ext cx="7238038" cy="15841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ru-RU" sz="3600" b="1" dirty="0" smtClean="0">
                <a:latin typeface="+mj-lt"/>
                <a:ea typeface="+mj-ea"/>
                <a:cs typeface="+mj-cs"/>
              </a:rPr>
              <a:t>Методика организации лабораторно-практической работы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23528" y="2348881"/>
            <a:ext cx="83529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/>
            <a:r>
              <a:rPr lang="ru-RU" sz="3600" b="1" dirty="0" smtClean="0"/>
              <a:t>       </a:t>
            </a:r>
          </a:p>
          <a:p>
            <a:pPr marL="742950" indent="-742950">
              <a:buAutoNum type="arabicParenR"/>
            </a:pPr>
            <a:endParaRPr lang="ru-RU" sz="3600" b="1" dirty="0" smtClean="0"/>
          </a:p>
        </p:txBody>
      </p:sp>
      <p:sp>
        <p:nvSpPr>
          <p:cNvPr id="11" name="Прямоугольник 10"/>
          <p:cNvSpPr/>
          <p:nvPr/>
        </p:nvSpPr>
        <p:spPr>
          <a:xfrm>
            <a:off x="395536" y="2413338"/>
            <a:ext cx="84249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36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67544" y="2413338"/>
            <a:ext cx="828092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/>
              <a:t>При планировании состава и содержания лабораторных работ следует исходить из того, что лабораторные работы имеют следующие ведущие дидактические цели:</a:t>
            </a:r>
            <a:endParaRPr lang="ru-RU" sz="3600" b="1" dirty="0"/>
          </a:p>
        </p:txBody>
      </p:sp>
      <p:pic>
        <p:nvPicPr>
          <p:cNvPr id="13" name="Рисунок 12"/>
          <p:cNvPicPr/>
          <p:nvPr/>
        </p:nvPicPr>
        <p:blipFill>
          <a:blip r:embed="rId4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47664" cy="9807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1988840"/>
            <a:ext cx="6375163" cy="313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2" y="6327741"/>
            <a:ext cx="6218911" cy="368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Заголовок 2"/>
          <p:cNvSpPr txBox="1">
            <a:spLocks/>
          </p:cNvSpPr>
          <p:nvPr/>
        </p:nvSpPr>
        <p:spPr>
          <a:xfrm>
            <a:off x="1691680" y="332656"/>
            <a:ext cx="7238038" cy="15841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ru-RU" sz="3600" b="1" dirty="0" smtClean="0">
                <a:latin typeface="+mj-lt"/>
                <a:ea typeface="+mj-ea"/>
                <a:cs typeface="+mj-cs"/>
              </a:rPr>
              <a:t>Методика организации лабораторно-практической работы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23528" y="2348881"/>
            <a:ext cx="83529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/>
            <a:r>
              <a:rPr lang="ru-RU" sz="3600" b="1" dirty="0" smtClean="0"/>
              <a:t>       </a:t>
            </a:r>
          </a:p>
          <a:p>
            <a:pPr marL="742950" indent="-742950">
              <a:buAutoNum type="arabicParenR"/>
            </a:pPr>
            <a:endParaRPr lang="ru-RU" sz="3600" b="1" dirty="0" smtClean="0"/>
          </a:p>
        </p:txBody>
      </p:sp>
      <p:sp>
        <p:nvSpPr>
          <p:cNvPr id="11" name="Прямоугольник 10"/>
          <p:cNvSpPr/>
          <p:nvPr/>
        </p:nvSpPr>
        <p:spPr>
          <a:xfrm>
            <a:off x="395536" y="2413338"/>
            <a:ext cx="84249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36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67544" y="2413338"/>
            <a:ext cx="828092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/>
              <a:t>- экспериментальное подтверждение и проверка теоретических положений (законов, зависимостей);</a:t>
            </a:r>
            <a:endParaRPr lang="ru-RU" sz="3600" b="1" dirty="0"/>
          </a:p>
        </p:txBody>
      </p:sp>
      <p:pic>
        <p:nvPicPr>
          <p:cNvPr id="13" name="Рисунок 12"/>
          <p:cNvPicPr/>
          <p:nvPr/>
        </p:nvPicPr>
        <p:blipFill>
          <a:blip r:embed="rId4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47664" cy="9807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1988840"/>
            <a:ext cx="6375163" cy="313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2" y="6327741"/>
            <a:ext cx="6218911" cy="368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Заголовок 2"/>
          <p:cNvSpPr txBox="1">
            <a:spLocks/>
          </p:cNvSpPr>
          <p:nvPr/>
        </p:nvSpPr>
        <p:spPr>
          <a:xfrm>
            <a:off x="1691680" y="332656"/>
            <a:ext cx="7238038" cy="15841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ru-RU" sz="3600" b="1" dirty="0" smtClean="0">
                <a:latin typeface="+mj-lt"/>
                <a:ea typeface="+mj-ea"/>
                <a:cs typeface="+mj-cs"/>
              </a:rPr>
              <a:t>Методика организации лабораторно-практической работы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23528" y="2348881"/>
            <a:ext cx="83529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/>
            <a:r>
              <a:rPr lang="ru-RU" sz="3600" b="1" dirty="0" smtClean="0"/>
              <a:t>       </a:t>
            </a:r>
          </a:p>
          <a:p>
            <a:pPr marL="742950" indent="-742950">
              <a:buAutoNum type="arabicParenR"/>
            </a:pPr>
            <a:endParaRPr lang="ru-RU" sz="3600" b="1" dirty="0" smtClean="0"/>
          </a:p>
        </p:txBody>
      </p:sp>
      <p:sp>
        <p:nvSpPr>
          <p:cNvPr id="11" name="Прямоугольник 10"/>
          <p:cNvSpPr/>
          <p:nvPr/>
        </p:nvSpPr>
        <p:spPr>
          <a:xfrm>
            <a:off x="395536" y="2413338"/>
            <a:ext cx="84249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36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67544" y="2413338"/>
            <a:ext cx="828092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/>
              <a:t>- формирование практических умений – профессиональных (выполнять определенные действия, операции, необходимые в последующем в профессиональной деятельности) или учебных (решать задачи),необходимых в последующей учебной деятельности.</a:t>
            </a:r>
            <a:endParaRPr lang="ru-RU" sz="3600" b="1" dirty="0"/>
          </a:p>
        </p:txBody>
      </p:sp>
      <p:pic>
        <p:nvPicPr>
          <p:cNvPr id="13" name="Рисунок 12"/>
          <p:cNvPicPr/>
          <p:nvPr/>
        </p:nvPicPr>
        <p:blipFill>
          <a:blip r:embed="rId4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47664" cy="9807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0298" y="428604"/>
            <a:ext cx="6215106" cy="357190"/>
          </a:xfrm>
        </p:spPr>
        <p:txBody>
          <a:bodyPr>
            <a:normAutofit fontScale="90000"/>
          </a:bodyPr>
          <a:lstStyle/>
          <a:p>
            <a:pPr algn="r"/>
            <a:r>
              <a:rPr lang="ru-RU" sz="36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3600" b="1" dirty="0" smtClean="0">
                <a:latin typeface="Arial" pitchFamily="34" charset="0"/>
                <a:cs typeface="Arial" pitchFamily="34" charset="0"/>
              </a:rPr>
            </a:br>
            <a:r>
              <a:rPr lang="ru-RU" sz="36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3600" b="1" dirty="0" smtClean="0">
                <a:latin typeface="Arial" pitchFamily="34" charset="0"/>
                <a:cs typeface="Arial" pitchFamily="34" charset="0"/>
              </a:rPr>
            </a:b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         </a:t>
            </a:r>
            <a:r>
              <a:rPr lang="ru-RU" sz="4000" b="1" dirty="0" smtClean="0">
                <a:latin typeface="+mn-lt"/>
                <a:cs typeface="Arial" pitchFamily="34" charset="0"/>
              </a:rPr>
              <a:t>Сущность понятия «лабораторно-практическая</a:t>
            </a:r>
            <a:br>
              <a:rPr lang="ru-RU" sz="4000" b="1" dirty="0" smtClean="0">
                <a:latin typeface="+mn-lt"/>
                <a:cs typeface="Arial" pitchFamily="34" charset="0"/>
              </a:rPr>
            </a:br>
            <a:r>
              <a:rPr lang="ru-RU" sz="4000" b="1" dirty="0" smtClean="0">
                <a:latin typeface="+mn-lt"/>
                <a:cs typeface="Arial" pitchFamily="34" charset="0"/>
              </a:rPr>
              <a:t>                      работа»</a:t>
            </a:r>
            <a:endParaRPr lang="ru-RU" sz="4000" b="1" dirty="0">
              <a:latin typeface="+mn-lt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2276872"/>
            <a:ext cx="7901014" cy="386677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500" b="1" dirty="0" smtClean="0">
                <a:cs typeface="Arial" pitchFamily="34" charset="0"/>
              </a:rPr>
              <a:t>    </a:t>
            </a:r>
            <a:r>
              <a:rPr lang="ru-RU" sz="3600" b="1" dirty="0" smtClean="0">
                <a:cs typeface="Arial" pitchFamily="34" charset="0"/>
              </a:rPr>
              <a:t>На большую роль лабораторно-практических работ в познании указывали многие выдающиеся ученые. </a:t>
            </a:r>
            <a:endParaRPr lang="ru-RU" sz="3600" b="1" dirty="0">
              <a:cs typeface="Arial" pitchFamily="34" charset="0"/>
            </a:endParaRPr>
          </a:p>
        </p:txBody>
      </p:sp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68837" y="1916832"/>
            <a:ext cx="6375163" cy="313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2" y="6327741"/>
            <a:ext cx="6218911" cy="368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Рисунок 7"/>
          <p:cNvPicPr/>
          <p:nvPr/>
        </p:nvPicPr>
        <p:blipFill>
          <a:blip r:embed="rId4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47664" cy="9807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1988840"/>
            <a:ext cx="6375163" cy="313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2" y="6327741"/>
            <a:ext cx="6218911" cy="368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Заголовок 2"/>
          <p:cNvSpPr txBox="1">
            <a:spLocks/>
          </p:cNvSpPr>
          <p:nvPr/>
        </p:nvSpPr>
        <p:spPr>
          <a:xfrm>
            <a:off x="1691680" y="332656"/>
            <a:ext cx="7238038" cy="15841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ru-RU" sz="3600" b="1" dirty="0" smtClean="0">
                <a:latin typeface="+mj-lt"/>
                <a:ea typeface="+mj-ea"/>
                <a:cs typeface="+mj-cs"/>
              </a:rPr>
              <a:t>Методика организации лабораторно-практической работы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23528" y="2348881"/>
            <a:ext cx="83529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/>
            <a:r>
              <a:rPr lang="ru-RU" sz="3600" b="1" dirty="0" smtClean="0"/>
              <a:t>       </a:t>
            </a:r>
          </a:p>
          <a:p>
            <a:pPr marL="742950" indent="-742950">
              <a:buAutoNum type="arabicParenR"/>
            </a:pPr>
            <a:endParaRPr lang="ru-RU" sz="3600" b="1" dirty="0" smtClean="0"/>
          </a:p>
        </p:txBody>
      </p:sp>
      <p:sp>
        <p:nvSpPr>
          <p:cNvPr id="11" name="Прямоугольник 10"/>
          <p:cNvSpPr/>
          <p:nvPr/>
        </p:nvSpPr>
        <p:spPr>
          <a:xfrm>
            <a:off x="395536" y="2413338"/>
            <a:ext cx="84249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36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67544" y="2413338"/>
            <a:ext cx="828092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В соответствии с ведущей дидактической целью, содержанием лабораторных работ могут быть:</a:t>
            </a:r>
          </a:p>
          <a:p>
            <a:pPr>
              <a:buFont typeface="Arial" pitchFamily="34" charset="0"/>
              <a:buChar char="•"/>
            </a:pPr>
            <a:r>
              <a:rPr lang="ru-RU" sz="3600" b="1" dirty="0" smtClean="0"/>
              <a:t> экспериментальная проверка формул, методик расчета, установление и подтверждение закономерностей, </a:t>
            </a:r>
            <a:endParaRPr lang="ru-RU" sz="3600" b="1" dirty="0"/>
          </a:p>
        </p:txBody>
      </p:sp>
      <p:pic>
        <p:nvPicPr>
          <p:cNvPr id="13" name="Рисунок 12"/>
          <p:cNvPicPr/>
          <p:nvPr/>
        </p:nvPicPr>
        <p:blipFill>
          <a:blip r:embed="rId4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47664" cy="9807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1988840"/>
            <a:ext cx="6375163" cy="313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2" y="6327741"/>
            <a:ext cx="6218911" cy="368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Заголовок 2"/>
          <p:cNvSpPr txBox="1">
            <a:spLocks/>
          </p:cNvSpPr>
          <p:nvPr/>
        </p:nvSpPr>
        <p:spPr>
          <a:xfrm>
            <a:off x="1691680" y="332656"/>
            <a:ext cx="7238038" cy="15841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ru-RU" sz="3600" b="1" dirty="0" smtClean="0">
                <a:latin typeface="+mj-lt"/>
                <a:ea typeface="+mj-ea"/>
                <a:cs typeface="+mj-cs"/>
              </a:rPr>
              <a:t>Методика организации лабораторно-практической работы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23528" y="2348881"/>
            <a:ext cx="83529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/>
            <a:r>
              <a:rPr lang="ru-RU" sz="3600" b="1" dirty="0" smtClean="0"/>
              <a:t>       </a:t>
            </a:r>
          </a:p>
          <a:p>
            <a:pPr marL="742950" indent="-742950">
              <a:buAutoNum type="arabicParenR"/>
            </a:pPr>
            <a:endParaRPr lang="ru-RU" sz="3600" b="1" dirty="0" smtClean="0"/>
          </a:p>
        </p:txBody>
      </p:sp>
      <p:sp>
        <p:nvSpPr>
          <p:cNvPr id="11" name="Прямоугольник 10"/>
          <p:cNvSpPr/>
          <p:nvPr/>
        </p:nvSpPr>
        <p:spPr>
          <a:xfrm>
            <a:off x="395536" y="2413338"/>
            <a:ext cx="84249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36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67544" y="2413338"/>
            <a:ext cx="828092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3600" b="1" dirty="0" smtClean="0"/>
              <a:t>ознакомление с методиками проведения экспериментов,  наблюдение развития явлений, процессов и др.</a:t>
            </a:r>
          </a:p>
          <a:p>
            <a:endParaRPr lang="ru-RU" sz="3600" b="1" dirty="0"/>
          </a:p>
        </p:txBody>
      </p:sp>
      <p:pic>
        <p:nvPicPr>
          <p:cNvPr id="13" name="Рисунок 12"/>
          <p:cNvPicPr/>
          <p:nvPr/>
        </p:nvPicPr>
        <p:blipFill>
          <a:blip r:embed="rId4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47664" cy="9807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1988840"/>
            <a:ext cx="6375163" cy="313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2" y="6327741"/>
            <a:ext cx="6218911" cy="368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Заголовок 2"/>
          <p:cNvSpPr txBox="1">
            <a:spLocks/>
          </p:cNvSpPr>
          <p:nvPr/>
        </p:nvSpPr>
        <p:spPr>
          <a:xfrm>
            <a:off x="1691680" y="332656"/>
            <a:ext cx="7238038" cy="15841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ru-RU" sz="3600" b="1" dirty="0" smtClean="0">
                <a:latin typeface="+mj-lt"/>
                <a:ea typeface="+mj-ea"/>
                <a:cs typeface="+mj-cs"/>
              </a:rPr>
              <a:t>Методика организации лабораторно-практической работы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23528" y="2348881"/>
            <a:ext cx="83529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/>
            <a:r>
              <a:rPr lang="ru-RU" sz="3600" b="1" dirty="0" smtClean="0"/>
              <a:t>       </a:t>
            </a:r>
          </a:p>
          <a:p>
            <a:pPr marL="742950" indent="-742950">
              <a:buAutoNum type="arabicParenR"/>
            </a:pPr>
            <a:endParaRPr lang="ru-RU" sz="3600" b="1" dirty="0" smtClean="0"/>
          </a:p>
        </p:txBody>
      </p:sp>
      <p:sp>
        <p:nvSpPr>
          <p:cNvPr id="11" name="Прямоугольник 10"/>
          <p:cNvSpPr/>
          <p:nvPr/>
        </p:nvSpPr>
        <p:spPr>
          <a:xfrm>
            <a:off x="395536" y="2413338"/>
            <a:ext cx="84249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36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67544" y="2413338"/>
            <a:ext cx="828092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/>
              <a:t>При выборе содержания и объема лабораторно – практических  работ следует исходить из сложности учебного материала.</a:t>
            </a:r>
            <a:endParaRPr lang="ru-RU" sz="3600" b="1" dirty="0"/>
          </a:p>
        </p:txBody>
      </p:sp>
      <p:pic>
        <p:nvPicPr>
          <p:cNvPr id="13" name="Рисунок 12"/>
          <p:cNvPicPr/>
          <p:nvPr/>
        </p:nvPicPr>
        <p:blipFill>
          <a:blip r:embed="rId4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47664" cy="9807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1988840"/>
            <a:ext cx="6375163" cy="313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2" y="6327741"/>
            <a:ext cx="6218911" cy="368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Заголовок 2"/>
          <p:cNvSpPr txBox="1">
            <a:spLocks/>
          </p:cNvSpPr>
          <p:nvPr/>
        </p:nvSpPr>
        <p:spPr>
          <a:xfrm>
            <a:off x="1691680" y="332656"/>
            <a:ext cx="7238038" cy="15841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ru-RU" sz="3600" b="1" dirty="0" smtClean="0">
                <a:latin typeface="+mj-lt"/>
                <a:ea typeface="+mj-ea"/>
                <a:cs typeface="+mj-cs"/>
              </a:rPr>
              <a:t>Методика организации лабораторно-практической работы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23528" y="2348881"/>
            <a:ext cx="83529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/>
            <a:r>
              <a:rPr lang="ru-RU" sz="3600" b="1" dirty="0" smtClean="0"/>
              <a:t>       </a:t>
            </a:r>
          </a:p>
          <a:p>
            <a:pPr marL="742950" indent="-742950">
              <a:buAutoNum type="arabicParenR"/>
            </a:pPr>
            <a:endParaRPr lang="ru-RU" sz="3600" b="1" dirty="0" smtClean="0"/>
          </a:p>
        </p:txBody>
      </p:sp>
      <p:sp>
        <p:nvSpPr>
          <p:cNvPr id="11" name="Прямоугольник 10"/>
          <p:cNvSpPr/>
          <p:nvPr/>
        </p:nvSpPr>
        <p:spPr>
          <a:xfrm>
            <a:off x="395536" y="2413338"/>
            <a:ext cx="84249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36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67544" y="2413338"/>
            <a:ext cx="828092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/>
              <a:t>При планировании лабораторных работ следует учитывать, что наряду с ведущей дидактической целью - подтверждением теоретических положений, - в ходе выполнения заданий у обучающихся формируются практические умения и навыки</a:t>
            </a:r>
          </a:p>
          <a:p>
            <a:endParaRPr lang="ru-RU" sz="3600" b="1" dirty="0"/>
          </a:p>
        </p:txBody>
      </p:sp>
      <p:pic>
        <p:nvPicPr>
          <p:cNvPr id="13" name="Рисунок 12"/>
          <p:cNvPicPr/>
          <p:nvPr/>
        </p:nvPicPr>
        <p:blipFill>
          <a:blip r:embed="rId4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47664" cy="9807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1988840"/>
            <a:ext cx="6375163" cy="313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2" y="6327741"/>
            <a:ext cx="6218911" cy="368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Заголовок 2"/>
          <p:cNvSpPr txBox="1">
            <a:spLocks/>
          </p:cNvSpPr>
          <p:nvPr/>
        </p:nvSpPr>
        <p:spPr>
          <a:xfrm>
            <a:off x="1691680" y="332656"/>
            <a:ext cx="7238038" cy="15841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ru-RU" sz="3600" b="1" dirty="0" smtClean="0">
                <a:latin typeface="+mj-lt"/>
                <a:ea typeface="+mj-ea"/>
                <a:cs typeface="+mj-cs"/>
              </a:rPr>
              <a:t>Методика организации лабораторно-практической работы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23528" y="2348881"/>
            <a:ext cx="83529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/>
            <a:r>
              <a:rPr lang="ru-RU" sz="3600" b="1" dirty="0" smtClean="0"/>
              <a:t>       </a:t>
            </a:r>
          </a:p>
          <a:p>
            <a:pPr marL="742950" indent="-742950">
              <a:buAutoNum type="arabicParenR"/>
            </a:pPr>
            <a:endParaRPr lang="ru-RU" sz="3600" b="1" dirty="0" smtClean="0"/>
          </a:p>
        </p:txBody>
      </p:sp>
      <p:sp>
        <p:nvSpPr>
          <p:cNvPr id="11" name="Прямоугольник 10"/>
          <p:cNvSpPr/>
          <p:nvPr/>
        </p:nvSpPr>
        <p:spPr>
          <a:xfrm>
            <a:off x="395536" y="2413338"/>
            <a:ext cx="84249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36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67544" y="2413338"/>
            <a:ext cx="828092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/>
              <a:t>обращения с различными приборами, установками, лабораторным оборудованием, аппаратурой, а также исследовательские умения (наблюдать, сравнивать, анализировать, </a:t>
            </a:r>
          </a:p>
          <a:p>
            <a:endParaRPr lang="ru-RU" sz="3600" b="1" dirty="0"/>
          </a:p>
        </p:txBody>
      </p:sp>
      <p:pic>
        <p:nvPicPr>
          <p:cNvPr id="13" name="Рисунок 12"/>
          <p:cNvPicPr/>
          <p:nvPr/>
        </p:nvPicPr>
        <p:blipFill>
          <a:blip r:embed="rId4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47664" cy="9807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1988840"/>
            <a:ext cx="6375163" cy="313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2" y="6327741"/>
            <a:ext cx="6218911" cy="368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Заголовок 2"/>
          <p:cNvSpPr txBox="1">
            <a:spLocks/>
          </p:cNvSpPr>
          <p:nvPr/>
        </p:nvSpPr>
        <p:spPr>
          <a:xfrm>
            <a:off x="1691680" y="332656"/>
            <a:ext cx="7238038" cy="15841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ru-RU" sz="3600" b="1" dirty="0" smtClean="0">
                <a:latin typeface="+mj-lt"/>
                <a:ea typeface="+mj-ea"/>
                <a:cs typeface="+mj-cs"/>
              </a:rPr>
              <a:t>Методика организации лабораторно-практической работы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23528" y="2348881"/>
            <a:ext cx="83529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/>
            <a:r>
              <a:rPr lang="ru-RU" sz="3600" b="1" dirty="0" smtClean="0"/>
              <a:t>       </a:t>
            </a:r>
          </a:p>
          <a:p>
            <a:pPr marL="742950" indent="-742950">
              <a:buAutoNum type="arabicParenR"/>
            </a:pPr>
            <a:endParaRPr lang="ru-RU" sz="3600" b="1" dirty="0" smtClean="0"/>
          </a:p>
        </p:txBody>
      </p:sp>
      <p:sp>
        <p:nvSpPr>
          <p:cNvPr id="11" name="Прямоугольник 10"/>
          <p:cNvSpPr/>
          <p:nvPr/>
        </p:nvSpPr>
        <p:spPr>
          <a:xfrm>
            <a:off x="395536" y="2413338"/>
            <a:ext cx="84249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36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67544" y="2413338"/>
            <a:ext cx="828092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/>
              <a:t>устанавливать зависимости, делать выводы и обобщения, самостоятельно вести исследование, оформлять результаты).</a:t>
            </a:r>
            <a:endParaRPr lang="ru-RU" sz="3600" b="1" dirty="0"/>
          </a:p>
        </p:txBody>
      </p:sp>
      <p:pic>
        <p:nvPicPr>
          <p:cNvPr id="13" name="Рисунок 12"/>
          <p:cNvPicPr/>
          <p:nvPr/>
        </p:nvPicPr>
        <p:blipFill>
          <a:blip r:embed="rId4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47664" cy="9807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1988840"/>
            <a:ext cx="6375163" cy="313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2" y="6327741"/>
            <a:ext cx="6218911" cy="368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Заголовок 2"/>
          <p:cNvSpPr txBox="1">
            <a:spLocks/>
          </p:cNvSpPr>
          <p:nvPr/>
        </p:nvSpPr>
        <p:spPr>
          <a:xfrm>
            <a:off x="1691680" y="332656"/>
            <a:ext cx="7238038" cy="15841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ru-RU" sz="3600" b="1" dirty="0" smtClean="0">
                <a:latin typeface="+mj-lt"/>
                <a:ea typeface="+mj-ea"/>
                <a:cs typeface="+mj-cs"/>
              </a:rPr>
              <a:t>Методика организации лабораторно-практической работы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23528" y="2348881"/>
            <a:ext cx="83529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/>
            <a:r>
              <a:rPr lang="ru-RU" sz="3600" b="1" dirty="0" smtClean="0"/>
              <a:t>       </a:t>
            </a:r>
          </a:p>
          <a:p>
            <a:pPr marL="742950" indent="-742950">
              <a:buAutoNum type="arabicParenR"/>
            </a:pPr>
            <a:endParaRPr lang="ru-RU" sz="3600" b="1" dirty="0" smtClean="0"/>
          </a:p>
        </p:txBody>
      </p:sp>
      <p:sp>
        <p:nvSpPr>
          <p:cNvPr id="11" name="Прямоугольник 10"/>
          <p:cNvSpPr/>
          <p:nvPr/>
        </p:nvSpPr>
        <p:spPr>
          <a:xfrm>
            <a:off x="395536" y="2413338"/>
            <a:ext cx="84249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36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251520" y="2413338"/>
            <a:ext cx="8424936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/>
              <a:t>Необходимыми структурными элементами лабораторно - практической работы, помимо самостоятельной деятельности обучаемых, являются инструктаж, проводимый преподавателем, а также анализ и оценка выполненных работ и степени овладения обучающимися профессиональными компетенциями.</a:t>
            </a:r>
            <a:endParaRPr lang="ru-RU" sz="3200" b="1" dirty="0"/>
          </a:p>
        </p:txBody>
      </p:sp>
      <p:pic>
        <p:nvPicPr>
          <p:cNvPr id="10" name="Рисунок 9"/>
          <p:cNvPicPr/>
          <p:nvPr/>
        </p:nvPicPr>
        <p:blipFill>
          <a:blip r:embed="rId4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47664" cy="9807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1988840"/>
            <a:ext cx="6375163" cy="313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2" y="6327741"/>
            <a:ext cx="6218911" cy="368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Заголовок 2"/>
          <p:cNvSpPr txBox="1">
            <a:spLocks/>
          </p:cNvSpPr>
          <p:nvPr/>
        </p:nvSpPr>
        <p:spPr>
          <a:xfrm>
            <a:off x="1691680" y="332656"/>
            <a:ext cx="7238038" cy="15841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ru-RU" sz="3600" b="1" dirty="0" smtClean="0">
                <a:latin typeface="+mj-lt"/>
                <a:ea typeface="+mj-ea"/>
                <a:cs typeface="+mj-cs"/>
              </a:rPr>
              <a:t>Методика организации лабораторно-практической работы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23528" y="2348881"/>
            <a:ext cx="83529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/>
            <a:r>
              <a:rPr lang="ru-RU" sz="3600" b="1" dirty="0" smtClean="0"/>
              <a:t>       </a:t>
            </a:r>
          </a:p>
          <a:p>
            <a:pPr marL="742950" indent="-742950">
              <a:buAutoNum type="arabicParenR"/>
            </a:pPr>
            <a:endParaRPr lang="ru-RU" sz="3600" b="1" dirty="0" smtClean="0"/>
          </a:p>
        </p:txBody>
      </p:sp>
      <p:sp>
        <p:nvSpPr>
          <p:cNvPr id="11" name="Прямоугольник 10"/>
          <p:cNvSpPr/>
          <p:nvPr/>
        </p:nvSpPr>
        <p:spPr>
          <a:xfrm>
            <a:off x="395536" y="2413338"/>
            <a:ext cx="84249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36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251520" y="2413338"/>
            <a:ext cx="8424936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/>
              <a:t>Выполнению лабораторно - практических работ предшествует проверка знаний, их теоретическая готовность к выполнению задания, проведение с обучающимися инструктажа по соблюдению требований охраны труда, пожарной и электробезопасности при выполнении работ с оформлением в специальном журнале.</a:t>
            </a:r>
            <a:endParaRPr lang="ru-RU" sz="3200" b="1" dirty="0"/>
          </a:p>
        </p:txBody>
      </p:sp>
      <p:pic>
        <p:nvPicPr>
          <p:cNvPr id="10" name="Рисунок 9"/>
          <p:cNvPicPr/>
          <p:nvPr/>
        </p:nvPicPr>
        <p:blipFill>
          <a:blip r:embed="rId4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47664" cy="9807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1988840"/>
            <a:ext cx="6375163" cy="313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2" y="6327741"/>
            <a:ext cx="6218911" cy="368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Заголовок 2"/>
          <p:cNvSpPr txBox="1">
            <a:spLocks/>
          </p:cNvSpPr>
          <p:nvPr/>
        </p:nvSpPr>
        <p:spPr>
          <a:xfrm>
            <a:off x="1691680" y="332656"/>
            <a:ext cx="7238038" cy="15841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ru-RU" sz="3600" b="1" dirty="0" smtClean="0">
                <a:latin typeface="+mj-lt"/>
                <a:ea typeface="+mj-ea"/>
                <a:cs typeface="+mj-cs"/>
              </a:rPr>
              <a:t>Методика организации лабораторно-практической работы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23528" y="2348881"/>
            <a:ext cx="83529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/>
            <a:r>
              <a:rPr lang="ru-RU" sz="3600" b="1" dirty="0" smtClean="0"/>
              <a:t>       </a:t>
            </a:r>
          </a:p>
          <a:p>
            <a:pPr marL="742950" indent="-742950">
              <a:buAutoNum type="arabicParenR"/>
            </a:pPr>
            <a:endParaRPr lang="ru-RU" sz="3600" b="1" dirty="0" smtClean="0"/>
          </a:p>
        </p:txBody>
      </p:sp>
      <p:sp>
        <p:nvSpPr>
          <p:cNvPr id="11" name="Прямоугольник 10"/>
          <p:cNvSpPr/>
          <p:nvPr/>
        </p:nvSpPr>
        <p:spPr>
          <a:xfrm>
            <a:off x="395536" y="2413338"/>
            <a:ext cx="84249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36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251520" y="2413338"/>
            <a:ext cx="8424936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/>
              <a:t>К проведению лабораторной работы допускаются преподаватели, имеющие утвержденную в установленном порядке учебно-методическую документацию (инструкции, задания и указания по их выполнению, практикумы, тестовые задания, сборники упражнений и заданий для лабораторных и практических работ).</a:t>
            </a:r>
            <a:endParaRPr lang="ru-RU" sz="3200" b="1" dirty="0"/>
          </a:p>
        </p:txBody>
      </p:sp>
      <p:pic>
        <p:nvPicPr>
          <p:cNvPr id="10" name="Рисунок 9"/>
          <p:cNvPicPr/>
          <p:nvPr/>
        </p:nvPicPr>
        <p:blipFill>
          <a:blip r:embed="rId4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47664" cy="9807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1988840"/>
            <a:ext cx="6375163" cy="313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2" y="6327741"/>
            <a:ext cx="6218911" cy="368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Заголовок 2"/>
          <p:cNvSpPr txBox="1">
            <a:spLocks/>
          </p:cNvSpPr>
          <p:nvPr/>
        </p:nvSpPr>
        <p:spPr>
          <a:xfrm>
            <a:off x="1691680" y="332656"/>
            <a:ext cx="7238038" cy="15841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ru-RU" sz="3600" b="1" dirty="0" smtClean="0">
                <a:latin typeface="+mj-lt"/>
                <a:ea typeface="+mj-ea"/>
                <a:cs typeface="+mj-cs"/>
              </a:rPr>
              <a:t>Виды и организация лабораторно-практических занятий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23528" y="2348881"/>
            <a:ext cx="83529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/>
            <a:r>
              <a:rPr lang="ru-RU" sz="3600" b="1" dirty="0" smtClean="0"/>
              <a:t>       </a:t>
            </a:r>
          </a:p>
          <a:p>
            <a:pPr marL="742950" indent="-742950">
              <a:buAutoNum type="arabicParenR"/>
            </a:pPr>
            <a:endParaRPr lang="ru-RU" sz="3600" b="1" dirty="0" smtClean="0"/>
          </a:p>
        </p:txBody>
      </p:sp>
      <p:sp>
        <p:nvSpPr>
          <p:cNvPr id="11" name="Прямоугольник 10"/>
          <p:cNvSpPr/>
          <p:nvPr/>
        </p:nvSpPr>
        <p:spPr>
          <a:xfrm>
            <a:off x="395536" y="2413338"/>
            <a:ext cx="84249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36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539552" y="2492897"/>
            <a:ext cx="705678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/>
              <a:t>Лабораторно - практические работы могут носить репродуктивный, частично-поисковый и поисковый характер.</a:t>
            </a:r>
            <a:endParaRPr lang="ru-RU" sz="3600" b="1" dirty="0"/>
          </a:p>
        </p:txBody>
      </p:sp>
      <p:pic>
        <p:nvPicPr>
          <p:cNvPr id="13" name="Рисунок 12"/>
          <p:cNvPicPr/>
          <p:nvPr/>
        </p:nvPicPr>
        <p:blipFill>
          <a:blip r:embed="rId4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47664" cy="9807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2060848"/>
            <a:ext cx="7901014" cy="54006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ru-RU" sz="3600" b="1" dirty="0" smtClean="0">
                <a:cs typeface="Arial" pitchFamily="34" charset="0"/>
              </a:rPr>
              <a:t>«Химии, - подчеркивал М.В. Ломоносов, - никоим образом научиться невозможно, не видав самой практики и не принимаясь за химические операции». </a:t>
            </a:r>
            <a:endParaRPr lang="ru-RU" sz="3600" b="1" dirty="0" smtClean="0"/>
          </a:p>
        </p:txBody>
      </p:sp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1844824"/>
            <a:ext cx="6375163" cy="313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2" y="6327741"/>
            <a:ext cx="6218911" cy="368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>
            <a:normAutofit fontScale="90000"/>
          </a:bodyPr>
          <a:lstStyle/>
          <a:p>
            <a:pPr algn="r"/>
            <a:r>
              <a:rPr lang="ru-RU" sz="3600" b="1" dirty="0" smtClean="0">
                <a:cs typeface="Arial" pitchFamily="34" charset="0"/>
              </a:rPr>
              <a:t>                        </a:t>
            </a:r>
            <a:r>
              <a:rPr lang="ru-RU" sz="4000" b="1" dirty="0" smtClean="0">
                <a:cs typeface="Arial" pitchFamily="34" charset="0"/>
              </a:rPr>
              <a:t>Сущность понятия</a:t>
            </a:r>
            <a:br>
              <a:rPr lang="ru-RU" sz="4000" b="1" dirty="0" smtClean="0">
                <a:cs typeface="Arial" pitchFamily="34" charset="0"/>
              </a:rPr>
            </a:br>
            <a:r>
              <a:rPr lang="ru-RU" sz="4000" b="1" dirty="0" smtClean="0">
                <a:cs typeface="Arial" pitchFamily="34" charset="0"/>
              </a:rPr>
              <a:t>   «лабораторно-практическая </a:t>
            </a:r>
            <a:br>
              <a:rPr lang="ru-RU" sz="4000" b="1" dirty="0" smtClean="0">
                <a:cs typeface="Arial" pitchFamily="34" charset="0"/>
              </a:rPr>
            </a:br>
            <a:r>
              <a:rPr lang="ru-RU" sz="4000" b="1" dirty="0" smtClean="0">
                <a:cs typeface="Arial" pitchFamily="34" charset="0"/>
              </a:rPr>
              <a:t>работа»</a:t>
            </a:r>
            <a:endParaRPr lang="ru-RU" sz="4000" dirty="0"/>
          </a:p>
        </p:txBody>
      </p:sp>
      <p:pic>
        <p:nvPicPr>
          <p:cNvPr id="9" name="Рисунок 8"/>
          <p:cNvPicPr/>
          <p:nvPr/>
        </p:nvPicPr>
        <p:blipFill>
          <a:blip r:embed="rId4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47664" cy="9807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1988840"/>
            <a:ext cx="6375163" cy="313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2" y="6327741"/>
            <a:ext cx="6218911" cy="368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Заголовок 2"/>
          <p:cNvSpPr txBox="1">
            <a:spLocks/>
          </p:cNvSpPr>
          <p:nvPr/>
        </p:nvSpPr>
        <p:spPr>
          <a:xfrm>
            <a:off x="1691680" y="332656"/>
            <a:ext cx="7238038" cy="15841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ru-RU" sz="3600" b="1" dirty="0" smtClean="0">
                <a:latin typeface="+mj-lt"/>
                <a:ea typeface="+mj-ea"/>
                <a:cs typeface="+mj-cs"/>
              </a:rPr>
              <a:t>Виды и организация лабораторно-практических занятий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23528" y="2348881"/>
            <a:ext cx="83529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/>
            <a:r>
              <a:rPr lang="ru-RU" sz="3600" b="1" dirty="0" smtClean="0"/>
              <a:t>       </a:t>
            </a:r>
          </a:p>
          <a:p>
            <a:pPr marL="742950" indent="-742950">
              <a:buAutoNum type="arabicParenR"/>
            </a:pPr>
            <a:endParaRPr lang="ru-RU" sz="3600" b="1" dirty="0" smtClean="0"/>
          </a:p>
        </p:txBody>
      </p:sp>
      <p:sp>
        <p:nvSpPr>
          <p:cNvPr id="11" name="Прямоугольник 10"/>
          <p:cNvSpPr/>
          <p:nvPr/>
        </p:nvSpPr>
        <p:spPr>
          <a:xfrm>
            <a:off x="395536" y="2413338"/>
            <a:ext cx="84249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36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539552" y="2492897"/>
            <a:ext cx="705678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/>
              <a:t>Работы, носящие </a:t>
            </a:r>
            <a:r>
              <a:rPr lang="ru-RU" sz="3600" b="1" dirty="0" smtClean="0">
                <a:solidFill>
                  <a:srgbClr val="FF0000"/>
                </a:solidFill>
              </a:rPr>
              <a:t>репродуктивный характер</a:t>
            </a:r>
            <a:r>
              <a:rPr lang="ru-RU" sz="3600" b="1" dirty="0" smtClean="0"/>
              <a:t>, отличаются тем, что при их проведении обучающиеся пользуются подробными инструкциями, в которых указаны:</a:t>
            </a:r>
            <a:endParaRPr lang="ru-RU" sz="3600" b="1" dirty="0"/>
          </a:p>
        </p:txBody>
      </p:sp>
      <p:pic>
        <p:nvPicPr>
          <p:cNvPr id="13" name="Рисунок 12"/>
          <p:cNvPicPr/>
          <p:nvPr/>
        </p:nvPicPr>
        <p:blipFill>
          <a:blip r:embed="rId4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47664" cy="9807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1988840"/>
            <a:ext cx="6375163" cy="313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Заголовок 2"/>
          <p:cNvSpPr txBox="1">
            <a:spLocks/>
          </p:cNvSpPr>
          <p:nvPr/>
        </p:nvSpPr>
        <p:spPr>
          <a:xfrm>
            <a:off x="1691680" y="332656"/>
            <a:ext cx="7238038" cy="15841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ru-RU" sz="3600" b="1" dirty="0" smtClean="0">
                <a:latin typeface="+mj-lt"/>
                <a:ea typeface="+mj-ea"/>
                <a:cs typeface="+mj-cs"/>
              </a:rPr>
              <a:t>Виды и организация лабораторно-практических занятий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23528" y="2348881"/>
            <a:ext cx="83529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/>
            <a:r>
              <a:rPr lang="ru-RU" sz="3600" b="1" dirty="0" smtClean="0"/>
              <a:t>       </a:t>
            </a:r>
          </a:p>
          <a:p>
            <a:pPr marL="742950" indent="-742950">
              <a:buAutoNum type="arabicParenR"/>
            </a:pPr>
            <a:endParaRPr lang="ru-RU" sz="3600" b="1" dirty="0" smtClean="0"/>
          </a:p>
        </p:txBody>
      </p:sp>
      <p:sp>
        <p:nvSpPr>
          <p:cNvPr id="11" name="Прямоугольник 10"/>
          <p:cNvSpPr/>
          <p:nvPr/>
        </p:nvSpPr>
        <p:spPr>
          <a:xfrm>
            <a:off x="395536" y="2413338"/>
            <a:ext cx="84249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36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539552" y="2276873"/>
            <a:ext cx="705678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/>
              <a:t>цель работы, пояснения (теория, основные характеристики), оборудование, материалы и их характеристики, порядок выполнения работы, таблицы, выводы, контрольные вопросы, учебная и специальная литература.</a:t>
            </a:r>
            <a:endParaRPr lang="ru-RU" sz="3600" b="1" dirty="0"/>
          </a:p>
        </p:txBody>
      </p:sp>
      <p:pic>
        <p:nvPicPr>
          <p:cNvPr id="13" name="Рисунок 12"/>
          <p:cNvPicPr/>
          <p:nvPr/>
        </p:nvPicPr>
        <p:blipFill>
          <a:blip r:embed="rId3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47664" cy="9807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1988840"/>
            <a:ext cx="6375163" cy="313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Заголовок 2"/>
          <p:cNvSpPr txBox="1">
            <a:spLocks/>
          </p:cNvSpPr>
          <p:nvPr/>
        </p:nvSpPr>
        <p:spPr>
          <a:xfrm>
            <a:off x="1691680" y="332656"/>
            <a:ext cx="7238038" cy="15841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ru-RU" sz="3600" b="1" dirty="0" smtClean="0">
                <a:latin typeface="+mj-lt"/>
                <a:ea typeface="+mj-ea"/>
                <a:cs typeface="+mj-cs"/>
              </a:rPr>
              <a:t>Виды и организация лабораторно-практических занятий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23528" y="2348881"/>
            <a:ext cx="83529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/>
            <a:r>
              <a:rPr lang="ru-RU" sz="3600" b="1" dirty="0" smtClean="0"/>
              <a:t>       </a:t>
            </a:r>
          </a:p>
          <a:p>
            <a:pPr marL="742950" indent="-742950">
              <a:buAutoNum type="arabicParenR"/>
            </a:pPr>
            <a:endParaRPr lang="ru-RU" sz="3600" b="1" dirty="0" smtClean="0"/>
          </a:p>
        </p:txBody>
      </p:sp>
      <p:sp>
        <p:nvSpPr>
          <p:cNvPr id="11" name="Прямоугольник 10"/>
          <p:cNvSpPr/>
          <p:nvPr/>
        </p:nvSpPr>
        <p:spPr>
          <a:xfrm>
            <a:off x="395536" y="2413338"/>
            <a:ext cx="84249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36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539552" y="2276873"/>
            <a:ext cx="705678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/>
              <a:t>Работы, носящие </a:t>
            </a:r>
            <a:r>
              <a:rPr lang="ru-RU" sz="3600" b="1" dirty="0" smtClean="0">
                <a:solidFill>
                  <a:srgbClr val="FF0000"/>
                </a:solidFill>
              </a:rPr>
              <a:t>частично-поисковый характер</a:t>
            </a:r>
            <a:r>
              <a:rPr lang="ru-RU" sz="3600" b="1" dirty="0" smtClean="0"/>
              <a:t>, отличаются тем, что при их проведении обучающиеся не пользуются подробными инструкциями, им не дан порядок выполнения необходимых действий</a:t>
            </a:r>
            <a:endParaRPr lang="ru-RU" sz="3600" b="1" dirty="0"/>
          </a:p>
        </p:txBody>
      </p:sp>
      <p:pic>
        <p:nvPicPr>
          <p:cNvPr id="13" name="Рисунок 12"/>
          <p:cNvPicPr/>
          <p:nvPr/>
        </p:nvPicPr>
        <p:blipFill>
          <a:blip r:embed="rId3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47664" cy="9807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1988840"/>
            <a:ext cx="6375163" cy="313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Заголовок 2"/>
          <p:cNvSpPr txBox="1">
            <a:spLocks/>
          </p:cNvSpPr>
          <p:nvPr/>
        </p:nvSpPr>
        <p:spPr>
          <a:xfrm>
            <a:off x="1691680" y="332656"/>
            <a:ext cx="7238038" cy="15841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ru-RU" sz="3600" b="1" dirty="0" smtClean="0">
                <a:latin typeface="+mj-lt"/>
                <a:ea typeface="+mj-ea"/>
                <a:cs typeface="+mj-cs"/>
              </a:rPr>
              <a:t>Виды и организация лабораторно-практических занятий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23528" y="2348881"/>
            <a:ext cx="83529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/>
            <a:r>
              <a:rPr lang="ru-RU" sz="3600" b="1" dirty="0" smtClean="0"/>
              <a:t>       </a:t>
            </a:r>
          </a:p>
          <a:p>
            <a:pPr marL="742950" indent="-742950">
              <a:buAutoNum type="arabicParenR"/>
            </a:pPr>
            <a:endParaRPr lang="ru-RU" sz="3600" b="1" dirty="0" smtClean="0"/>
          </a:p>
        </p:txBody>
      </p:sp>
      <p:sp>
        <p:nvSpPr>
          <p:cNvPr id="11" name="Прямоугольник 10"/>
          <p:cNvSpPr/>
          <p:nvPr/>
        </p:nvSpPr>
        <p:spPr>
          <a:xfrm>
            <a:off x="395536" y="2413338"/>
            <a:ext cx="84249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36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539552" y="2276873"/>
            <a:ext cx="705678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/>
              <a:t>и требуют от обучаемых самостоятельного подбора оборудования, выбора способов выполнения работы в инструктивной и справочной литературе и др.</a:t>
            </a:r>
            <a:endParaRPr lang="ru-RU" sz="3600" b="1" dirty="0"/>
          </a:p>
        </p:txBody>
      </p:sp>
      <p:pic>
        <p:nvPicPr>
          <p:cNvPr id="13" name="Рисунок 12"/>
          <p:cNvPicPr/>
          <p:nvPr/>
        </p:nvPicPr>
        <p:blipFill>
          <a:blip r:embed="rId3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47664" cy="9807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1988840"/>
            <a:ext cx="6375163" cy="313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Заголовок 2"/>
          <p:cNvSpPr txBox="1">
            <a:spLocks/>
          </p:cNvSpPr>
          <p:nvPr/>
        </p:nvSpPr>
        <p:spPr>
          <a:xfrm>
            <a:off x="1691680" y="332656"/>
            <a:ext cx="7238038" cy="15841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ru-RU" sz="3600" b="1" dirty="0" smtClean="0">
                <a:latin typeface="+mj-lt"/>
                <a:ea typeface="+mj-ea"/>
                <a:cs typeface="+mj-cs"/>
              </a:rPr>
              <a:t>Виды и организация лабораторно-практических занятий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23528" y="2348881"/>
            <a:ext cx="83529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/>
            <a:r>
              <a:rPr lang="ru-RU" sz="3600" b="1" dirty="0" smtClean="0"/>
              <a:t>       </a:t>
            </a:r>
          </a:p>
          <a:p>
            <a:pPr marL="742950" indent="-742950">
              <a:buAutoNum type="arabicParenR"/>
            </a:pPr>
            <a:endParaRPr lang="ru-RU" sz="3600" b="1" dirty="0" smtClean="0"/>
          </a:p>
        </p:txBody>
      </p:sp>
      <p:sp>
        <p:nvSpPr>
          <p:cNvPr id="11" name="Прямоугольник 10"/>
          <p:cNvSpPr/>
          <p:nvPr/>
        </p:nvSpPr>
        <p:spPr>
          <a:xfrm>
            <a:off x="395536" y="2413338"/>
            <a:ext cx="84249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36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539552" y="2276873"/>
            <a:ext cx="705678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/>
              <a:t>Работы, носящие </a:t>
            </a:r>
            <a:r>
              <a:rPr lang="ru-RU" sz="3600" b="1" dirty="0" smtClean="0">
                <a:solidFill>
                  <a:srgbClr val="FF0000"/>
                </a:solidFill>
              </a:rPr>
              <a:t>поисковый характер</a:t>
            </a:r>
            <a:r>
              <a:rPr lang="ru-RU" sz="3600" b="1" dirty="0" smtClean="0"/>
              <a:t>, характеризуются тем, что обучающиеся должны решить новую для них проблему, опираясь на имеющиеся у них теоретические знания.</a:t>
            </a:r>
            <a:endParaRPr lang="ru-RU" sz="3600" b="1" dirty="0"/>
          </a:p>
        </p:txBody>
      </p:sp>
      <p:pic>
        <p:nvPicPr>
          <p:cNvPr id="13" name="Рисунок 12"/>
          <p:cNvPicPr/>
          <p:nvPr/>
        </p:nvPicPr>
        <p:blipFill>
          <a:blip r:embed="rId3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47664" cy="9807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1988840"/>
            <a:ext cx="6375163" cy="313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Заголовок 2"/>
          <p:cNvSpPr txBox="1">
            <a:spLocks/>
          </p:cNvSpPr>
          <p:nvPr/>
        </p:nvSpPr>
        <p:spPr>
          <a:xfrm>
            <a:off x="1691680" y="332656"/>
            <a:ext cx="7238038" cy="15841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ru-RU" sz="3600" b="1" dirty="0" smtClean="0">
                <a:latin typeface="+mj-lt"/>
                <a:ea typeface="+mj-ea"/>
                <a:cs typeface="+mj-cs"/>
              </a:rPr>
              <a:t>Виды и организация лабораторно-практических занятий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23528" y="2348881"/>
            <a:ext cx="83529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/>
            <a:r>
              <a:rPr lang="ru-RU" sz="3600" b="1" dirty="0" smtClean="0"/>
              <a:t>       </a:t>
            </a:r>
          </a:p>
          <a:p>
            <a:pPr marL="742950" indent="-742950">
              <a:buAutoNum type="arabicParenR"/>
            </a:pPr>
            <a:endParaRPr lang="ru-RU" sz="3600" b="1" dirty="0" smtClean="0"/>
          </a:p>
        </p:txBody>
      </p:sp>
      <p:sp>
        <p:nvSpPr>
          <p:cNvPr id="11" name="Прямоугольник 10"/>
          <p:cNvSpPr/>
          <p:nvPr/>
        </p:nvSpPr>
        <p:spPr>
          <a:xfrm>
            <a:off x="395536" y="2413338"/>
            <a:ext cx="84249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36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539552" y="2276873"/>
            <a:ext cx="705678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/>
              <a:t>При планировании лабораторно -  практических работ необходимо находить оптимальное соотношение репродуктивных, частично-поисковых и поисковых работ, чтобы обеспечить высокий уровень в интеллектуальной деятельности.</a:t>
            </a:r>
            <a:endParaRPr lang="ru-RU" sz="3600" b="1" dirty="0"/>
          </a:p>
        </p:txBody>
      </p:sp>
      <p:pic>
        <p:nvPicPr>
          <p:cNvPr id="13" name="Рисунок 12"/>
          <p:cNvPicPr/>
          <p:nvPr/>
        </p:nvPicPr>
        <p:blipFill>
          <a:blip r:embed="rId3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47664" cy="9807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1988840"/>
            <a:ext cx="6375163" cy="313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Заголовок 2"/>
          <p:cNvSpPr txBox="1">
            <a:spLocks/>
          </p:cNvSpPr>
          <p:nvPr/>
        </p:nvSpPr>
        <p:spPr>
          <a:xfrm>
            <a:off x="1691680" y="332656"/>
            <a:ext cx="7238038" cy="15841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ru-RU" sz="3600" b="1" dirty="0" smtClean="0">
                <a:latin typeface="+mj-lt"/>
                <a:ea typeface="+mj-ea"/>
                <a:cs typeface="+mj-cs"/>
              </a:rPr>
              <a:t>Виды и организация лабораторно-практических занятий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23528" y="2348881"/>
            <a:ext cx="83529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/>
            <a:r>
              <a:rPr lang="ru-RU" sz="3600" b="1" dirty="0" smtClean="0"/>
              <a:t>       </a:t>
            </a:r>
          </a:p>
          <a:p>
            <a:pPr marL="742950" indent="-742950">
              <a:buAutoNum type="arabicParenR"/>
            </a:pPr>
            <a:endParaRPr lang="ru-RU" sz="3600" b="1" dirty="0" smtClean="0"/>
          </a:p>
        </p:txBody>
      </p:sp>
      <p:sp>
        <p:nvSpPr>
          <p:cNvPr id="11" name="Прямоугольник 10"/>
          <p:cNvSpPr/>
          <p:nvPr/>
        </p:nvSpPr>
        <p:spPr>
          <a:xfrm>
            <a:off x="395536" y="2413338"/>
            <a:ext cx="84249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36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539552" y="2276873"/>
            <a:ext cx="705678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/>
              <a:t>Формы организации работы обучающихся на лабораторно - практических работах могут быть разнообразные: фронтальная, групповая и индивидуальная.</a:t>
            </a:r>
            <a:endParaRPr lang="ru-RU" sz="3600" b="1" dirty="0"/>
          </a:p>
        </p:txBody>
      </p:sp>
      <p:pic>
        <p:nvPicPr>
          <p:cNvPr id="13" name="Рисунок 12"/>
          <p:cNvPicPr/>
          <p:nvPr/>
        </p:nvPicPr>
        <p:blipFill>
          <a:blip r:embed="rId3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47664" cy="9807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1988840"/>
            <a:ext cx="6375163" cy="313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Заголовок 2"/>
          <p:cNvSpPr txBox="1">
            <a:spLocks/>
          </p:cNvSpPr>
          <p:nvPr/>
        </p:nvSpPr>
        <p:spPr>
          <a:xfrm>
            <a:off x="1691680" y="332656"/>
            <a:ext cx="7238038" cy="15841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ru-RU" sz="3600" b="1" dirty="0" smtClean="0">
                <a:latin typeface="+mj-lt"/>
                <a:ea typeface="+mj-ea"/>
                <a:cs typeface="+mj-cs"/>
              </a:rPr>
              <a:t>Виды и организация лабораторно-практических занятий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23528" y="2348881"/>
            <a:ext cx="83529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/>
            <a:r>
              <a:rPr lang="ru-RU" sz="3600" b="1" dirty="0" smtClean="0"/>
              <a:t>       </a:t>
            </a:r>
          </a:p>
          <a:p>
            <a:pPr marL="742950" indent="-742950">
              <a:buAutoNum type="arabicParenR"/>
            </a:pPr>
            <a:endParaRPr lang="ru-RU" sz="3600" b="1" dirty="0" smtClean="0"/>
          </a:p>
        </p:txBody>
      </p:sp>
      <p:sp>
        <p:nvSpPr>
          <p:cNvPr id="11" name="Прямоугольник 10"/>
          <p:cNvSpPr/>
          <p:nvPr/>
        </p:nvSpPr>
        <p:spPr>
          <a:xfrm>
            <a:off x="395536" y="2413338"/>
            <a:ext cx="84249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36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39552" y="2967335"/>
            <a:ext cx="820891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/>
              <a:t>При </a:t>
            </a:r>
            <a:r>
              <a:rPr lang="ru-RU" sz="3600" b="1" dirty="0" smtClean="0">
                <a:solidFill>
                  <a:srgbClr val="FF0000"/>
                </a:solidFill>
              </a:rPr>
              <a:t>фронтальной форме </a:t>
            </a:r>
            <a:r>
              <a:rPr lang="ru-RU" sz="3600" b="1" dirty="0" smtClean="0"/>
              <a:t>организации занятий все обучаемые выполняют одновременно одну и ту же работу.</a:t>
            </a:r>
            <a:endParaRPr lang="ru-RU" sz="3600" b="1" dirty="0"/>
          </a:p>
        </p:txBody>
      </p:sp>
      <p:pic>
        <p:nvPicPr>
          <p:cNvPr id="10" name="Рисунок 9"/>
          <p:cNvPicPr/>
          <p:nvPr/>
        </p:nvPicPr>
        <p:blipFill>
          <a:blip r:embed="rId3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47664" cy="9807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1988840"/>
            <a:ext cx="6375163" cy="313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Заголовок 2"/>
          <p:cNvSpPr txBox="1">
            <a:spLocks/>
          </p:cNvSpPr>
          <p:nvPr/>
        </p:nvSpPr>
        <p:spPr>
          <a:xfrm>
            <a:off x="1691680" y="332656"/>
            <a:ext cx="7238038" cy="15841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ru-RU" sz="3600" b="1" dirty="0" smtClean="0">
                <a:latin typeface="+mj-lt"/>
                <a:ea typeface="+mj-ea"/>
                <a:cs typeface="+mj-cs"/>
              </a:rPr>
              <a:t>Виды и организация лабораторно-практических занятий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23528" y="2348881"/>
            <a:ext cx="83529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/>
            <a:r>
              <a:rPr lang="ru-RU" sz="3600" b="1" dirty="0" smtClean="0"/>
              <a:t>       </a:t>
            </a:r>
          </a:p>
          <a:p>
            <a:pPr marL="742950" indent="-742950">
              <a:buAutoNum type="arabicParenR"/>
            </a:pPr>
            <a:endParaRPr lang="ru-RU" sz="3600" b="1" dirty="0" smtClean="0"/>
          </a:p>
        </p:txBody>
      </p:sp>
      <p:sp>
        <p:nvSpPr>
          <p:cNvPr id="11" name="Прямоугольник 10"/>
          <p:cNvSpPr/>
          <p:nvPr/>
        </p:nvSpPr>
        <p:spPr>
          <a:xfrm>
            <a:off x="395536" y="2413338"/>
            <a:ext cx="84249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36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39552" y="2967335"/>
            <a:ext cx="820891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/>
              <a:t>При </a:t>
            </a:r>
            <a:r>
              <a:rPr lang="ru-RU" sz="3600" b="1" dirty="0" smtClean="0">
                <a:solidFill>
                  <a:srgbClr val="FF0000"/>
                </a:solidFill>
              </a:rPr>
              <a:t>групповой форме </a:t>
            </a:r>
            <a:r>
              <a:rPr lang="ru-RU" sz="3600" b="1" dirty="0" smtClean="0"/>
              <a:t>организации занятий одна и та же работа выполняется бригадами </a:t>
            </a:r>
          </a:p>
          <a:p>
            <a:r>
              <a:rPr lang="ru-RU" sz="3600" b="1" dirty="0" smtClean="0"/>
              <a:t>по 2 – 5 человека.</a:t>
            </a:r>
            <a:endParaRPr lang="ru-RU" sz="3600" b="1" dirty="0"/>
          </a:p>
        </p:txBody>
      </p:sp>
      <p:pic>
        <p:nvPicPr>
          <p:cNvPr id="10" name="Рисунок 9"/>
          <p:cNvPicPr/>
          <p:nvPr/>
        </p:nvPicPr>
        <p:blipFill>
          <a:blip r:embed="rId3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47664" cy="9807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1988840"/>
            <a:ext cx="6375163" cy="313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Заголовок 2"/>
          <p:cNvSpPr txBox="1">
            <a:spLocks/>
          </p:cNvSpPr>
          <p:nvPr/>
        </p:nvSpPr>
        <p:spPr>
          <a:xfrm>
            <a:off x="1691680" y="332656"/>
            <a:ext cx="7238038" cy="15841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ru-RU" sz="3600" b="1" dirty="0" smtClean="0">
                <a:latin typeface="+mj-lt"/>
                <a:ea typeface="+mj-ea"/>
                <a:cs typeface="+mj-cs"/>
              </a:rPr>
              <a:t>Виды и организация лабораторно-практических занятий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23528" y="2348881"/>
            <a:ext cx="83529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/>
            <a:r>
              <a:rPr lang="ru-RU" sz="3600" b="1" dirty="0" smtClean="0"/>
              <a:t>       </a:t>
            </a:r>
          </a:p>
          <a:p>
            <a:pPr marL="742950" indent="-742950">
              <a:buAutoNum type="arabicParenR"/>
            </a:pPr>
            <a:endParaRPr lang="ru-RU" sz="3600" b="1" dirty="0" smtClean="0"/>
          </a:p>
        </p:txBody>
      </p:sp>
      <p:sp>
        <p:nvSpPr>
          <p:cNvPr id="11" name="Прямоугольник 10"/>
          <p:cNvSpPr/>
          <p:nvPr/>
        </p:nvSpPr>
        <p:spPr>
          <a:xfrm>
            <a:off x="395536" y="2413338"/>
            <a:ext cx="84249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36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39552" y="2967335"/>
            <a:ext cx="820891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/>
              <a:t>При </a:t>
            </a:r>
            <a:r>
              <a:rPr lang="ru-RU" sz="3600" b="1" dirty="0" smtClean="0">
                <a:solidFill>
                  <a:srgbClr val="FF0000"/>
                </a:solidFill>
              </a:rPr>
              <a:t>индивидуальной форме </a:t>
            </a:r>
            <a:r>
              <a:rPr lang="ru-RU" sz="3600" b="1" dirty="0" smtClean="0"/>
              <a:t>организации занятий каждый обучающийся выполняет индивидуальное задание.</a:t>
            </a:r>
            <a:endParaRPr lang="ru-RU" sz="3600" b="1" dirty="0"/>
          </a:p>
        </p:txBody>
      </p:sp>
      <p:pic>
        <p:nvPicPr>
          <p:cNvPr id="10" name="Рисунок 9"/>
          <p:cNvPicPr/>
          <p:nvPr/>
        </p:nvPicPr>
        <p:blipFill>
          <a:blip r:embed="rId3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47664" cy="9807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55576" y="1916832"/>
            <a:ext cx="7931224" cy="554461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800" b="1" dirty="0" smtClean="0">
                <a:cs typeface="Arial" pitchFamily="34" charset="0"/>
              </a:rPr>
              <a:t>    </a:t>
            </a:r>
          </a:p>
          <a:p>
            <a:pPr>
              <a:buNone/>
            </a:pPr>
            <a:r>
              <a:rPr lang="ru-RU" sz="2800" b="1" dirty="0" smtClean="0">
                <a:cs typeface="Arial" pitchFamily="34" charset="0"/>
              </a:rPr>
              <a:t>     </a:t>
            </a:r>
            <a:r>
              <a:rPr lang="ru-RU" sz="3400" b="1" dirty="0" smtClean="0">
                <a:cs typeface="Arial" pitchFamily="34" charset="0"/>
              </a:rPr>
              <a:t>Другой выдающийся русский химик Д.И. Менделеев отмечал, что в преддверии науки красуется надпись: наблюдение, предположение, опыт, указывая тем самым на важное значение опытных (лабораторных) методов познания.</a:t>
            </a:r>
            <a:endParaRPr lang="ru-RU" sz="3400" b="1" dirty="0" smtClean="0"/>
          </a:p>
        </p:txBody>
      </p:sp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1844824"/>
            <a:ext cx="6375163" cy="313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2" y="6327741"/>
            <a:ext cx="6218911" cy="368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>
            <a:normAutofit fontScale="90000"/>
          </a:bodyPr>
          <a:lstStyle/>
          <a:p>
            <a:pPr algn="r"/>
            <a:r>
              <a:rPr lang="ru-RU" sz="3600" b="1" dirty="0" smtClean="0">
                <a:cs typeface="Arial" pitchFamily="34" charset="0"/>
              </a:rPr>
              <a:t>                        </a:t>
            </a:r>
            <a:r>
              <a:rPr lang="ru-RU" sz="4000" b="1" dirty="0" smtClean="0">
                <a:cs typeface="Arial" pitchFamily="34" charset="0"/>
              </a:rPr>
              <a:t>Сущность понятия</a:t>
            </a:r>
            <a:br>
              <a:rPr lang="ru-RU" sz="4000" b="1" dirty="0" smtClean="0">
                <a:cs typeface="Arial" pitchFamily="34" charset="0"/>
              </a:rPr>
            </a:br>
            <a:r>
              <a:rPr lang="ru-RU" sz="4000" b="1" dirty="0" smtClean="0">
                <a:cs typeface="Arial" pitchFamily="34" charset="0"/>
              </a:rPr>
              <a:t>   «лабораторно-практическая </a:t>
            </a:r>
            <a:br>
              <a:rPr lang="ru-RU" sz="4000" b="1" dirty="0" smtClean="0">
                <a:cs typeface="Arial" pitchFamily="34" charset="0"/>
              </a:rPr>
            </a:br>
            <a:r>
              <a:rPr lang="ru-RU" sz="4000" b="1" dirty="0" smtClean="0">
                <a:cs typeface="Arial" pitchFamily="34" charset="0"/>
              </a:rPr>
              <a:t>работа»</a:t>
            </a:r>
            <a:endParaRPr lang="ru-RU" sz="4000" dirty="0"/>
          </a:p>
        </p:txBody>
      </p:sp>
      <p:pic>
        <p:nvPicPr>
          <p:cNvPr id="9" name="Рисунок 8"/>
          <p:cNvPicPr/>
          <p:nvPr/>
        </p:nvPicPr>
        <p:blipFill>
          <a:blip r:embed="rId4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47664" cy="9807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1988840"/>
            <a:ext cx="6375163" cy="313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Заголовок 2"/>
          <p:cNvSpPr txBox="1">
            <a:spLocks/>
          </p:cNvSpPr>
          <p:nvPr/>
        </p:nvSpPr>
        <p:spPr>
          <a:xfrm>
            <a:off x="1691680" y="332656"/>
            <a:ext cx="7238038" cy="15841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ru-RU" sz="3600" b="1" dirty="0" smtClean="0">
                <a:latin typeface="+mj-lt"/>
                <a:ea typeface="+mj-ea"/>
                <a:cs typeface="+mj-cs"/>
              </a:rPr>
              <a:t>Виды и организация лабораторно-практических занятий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23528" y="2348881"/>
            <a:ext cx="83529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/>
            <a:r>
              <a:rPr lang="ru-RU" sz="3600" b="1" dirty="0" smtClean="0"/>
              <a:t>       </a:t>
            </a:r>
          </a:p>
          <a:p>
            <a:pPr marL="742950" indent="-742950">
              <a:buAutoNum type="arabicParenR"/>
            </a:pPr>
            <a:endParaRPr lang="ru-RU" sz="3600" b="1" dirty="0" smtClean="0"/>
          </a:p>
        </p:txBody>
      </p:sp>
      <p:sp>
        <p:nvSpPr>
          <p:cNvPr id="11" name="Прямоугольник 10"/>
          <p:cNvSpPr/>
          <p:nvPr/>
        </p:nvSpPr>
        <p:spPr>
          <a:xfrm>
            <a:off x="395536" y="2413338"/>
            <a:ext cx="84249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36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39552" y="2492897"/>
            <a:ext cx="820891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Инструктаж, проводимый перед началом самостоятельной работы, должен содержать ответы на следующие вопросы:</a:t>
            </a:r>
          </a:p>
          <a:p>
            <a:endParaRPr lang="ru-RU" sz="3600" b="1" dirty="0" smtClean="0"/>
          </a:p>
          <a:p>
            <a:r>
              <a:rPr lang="ru-RU" sz="3600" b="1" dirty="0" smtClean="0"/>
              <a:t>- каковы цель и задачи лабораторной работы;</a:t>
            </a:r>
          </a:p>
          <a:p>
            <a:endParaRPr lang="ru-RU" sz="3600" b="1" dirty="0" smtClean="0"/>
          </a:p>
        </p:txBody>
      </p:sp>
      <p:pic>
        <p:nvPicPr>
          <p:cNvPr id="10" name="Рисунок 9"/>
          <p:cNvPicPr/>
          <p:nvPr/>
        </p:nvPicPr>
        <p:blipFill>
          <a:blip r:embed="rId3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47664" cy="9807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1988840"/>
            <a:ext cx="6375163" cy="313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Заголовок 2"/>
          <p:cNvSpPr txBox="1">
            <a:spLocks/>
          </p:cNvSpPr>
          <p:nvPr/>
        </p:nvSpPr>
        <p:spPr>
          <a:xfrm>
            <a:off x="1691680" y="332656"/>
            <a:ext cx="7238038" cy="15841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ru-RU" sz="3600" b="1" dirty="0" smtClean="0">
                <a:latin typeface="+mj-lt"/>
                <a:ea typeface="+mj-ea"/>
                <a:cs typeface="+mj-cs"/>
              </a:rPr>
              <a:t>Виды и организация лабораторно-практических занятий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23528" y="2348881"/>
            <a:ext cx="83529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/>
            <a:r>
              <a:rPr lang="ru-RU" sz="3600" b="1" dirty="0" smtClean="0"/>
              <a:t>       </a:t>
            </a:r>
          </a:p>
          <a:p>
            <a:pPr marL="742950" indent="-742950">
              <a:buAutoNum type="arabicParenR"/>
            </a:pPr>
            <a:endParaRPr lang="ru-RU" sz="3600" b="1" dirty="0" smtClean="0"/>
          </a:p>
        </p:txBody>
      </p:sp>
      <p:sp>
        <p:nvSpPr>
          <p:cNvPr id="11" name="Прямоугольник 10"/>
          <p:cNvSpPr/>
          <p:nvPr/>
        </p:nvSpPr>
        <p:spPr>
          <a:xfrm>
            <a:off x="395536" y="2413338"/>
            <a:ext cx="84249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36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39552" y="2492897"/>
            <a:ext cx="820891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Инструктаж, проводимый перед началом самостоятельной работы, должен содержать ответы на следующие вопросы:</a:t>
            </a:r>
          </a:p>
          <a:p>
            <a:endParaRPr lang="ru-RU" sz="3600" b="1" dirty="0" smtClean="0"/>
          </a:p>
          <a:p>
            <a:r>
              <a:rPr lang="ru-RU" sz="3600" b="1" dirty="0" smtClean="0"/>
              <a:t>- какие методы следует использовать и каков порядок проведения работы;</a:t>
            </a:r>
          </a:p>
          <a:p>
            <a:endParaRPr lang="ru-RU" sz="3600" b="1" dirty="0" smtClean="0"/>
          </a:p>
        </p:txBody>
      </p:sp>
      <p:pic>
        <p:nvPicPr>
          <p:cNvPr id="10" name="Рисунок 9"/>
          <p:cNvPicPr/>
          <p:nvPr/>
        </p:nvPicPr>
        <p:blipFill>
          <a:blip r:embed="rId3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47664" cy="9807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1988840"/>
            <a:ext cx="6375163" cy="313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Заголовок 2"/>
          <p:cNvSpPr txBox="1">
            <a:spLocks/>
          </p:cNvSpPr>
          <p:nvPr/>
        </p:nvSpPr>
        <p:spPr>
          <a:xfrm>
            <a:off x="1691680" y="332656"/>
            <a:ext cx="7238038" cy="15841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ru-RU" sz="3600" b="1" dirty="0" smtClean="0">
                <a:latin typeface="+mj-lt"/>
                <a:ea typeface="+mj-ea"/>
                <a:cs typeface="+mj-cs"/>
              </a:rPr>
              <a:t>Виды и организация лабораторно-практических занятий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23528" y="2348881"/>
            <a:ext cx="83529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/>
            <a:r>
              <a:rPr lang="ru-RU" sz="3600" b="1" dirty="0" smtClean="0"/>
              <a:t>       </a:t>
            </a:r>
          </a:p>
          <a:p>
            <a:pPr marL="742950" indent="-742950">
              <a:buAutoNum type="arabicParenR"/>
            </a:pPr>
            <a:endParaRPr lang="ru-RU" sz="3600" b="1" dirty="0" smtClean="0"/>
          </a:p>
        </p:txBody>
      </p:sp>
      <p:sp>
        <p:nvSpPr>
          <p:cNvPr id="11" name="Прямоугольник 10"/>
          <p:cNvSpPr/>
          <p:nvPr/>
        </p:nvSpPr>
        <p:spPr>
          <a:xfrm>
            <a:off x="395536" y="2413338"/>
            <a:ext cx="84249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36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39552" y="2492897"/>
            <a:ext cx="820891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Инструктаж, проводимый перед началом самостоятельной работы, должен содержать ответы на следующие вопросы:</a:t>
            </a:r>
          </a:p>
          <a:p>
            <a:r>
              <a:rPr lang="ru-RU" sz="3600" b="1" dirty="0" smtClean="0"/>
              <a:t>- как нужно содержать в порядке рабочее место;</a:t>
            </a:r>
          </a:p>
          <a:p>
            <a:endParaRPr lang="ru-RU" sz="3600" b="1" dirty="0" smtClean="0"/>
          </a:p>
        </p:txBody>
      </p:sp>
      <p:pic>
        <p:nvPicPr>
          <p:cNvPr id="10" name="Рисунок 9"/>
          <p:cNvPicPr/>
          <p:nvPr/>
        </p:nvPicPr>
        <p:blipFill>
          <a:blip r:embed="rId3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47664" cy="9807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1988840"/>
            <a:ext cx="6375163" cy="313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Заголовок 2"/>
          <p:cNvSpPr txBox="1">
            <a:spLocks/>
          </p:cNvSpPr>
          <p:nvPr/>
        </p:nvSpPr>
        <p:spPr>
          <a:xfrm>
            <a:off x="1691680" y="332656"/>
            <a:ext cx="7238038" cy="15841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ru-RU" sz="3600" b="1" dirty="0" smtClean="0">
                <a:latin typeface="+mj-lt"/>
                <a:ea typeface="+mj-ea"/>
                <a:cs typeface="+mj-cs"/>
              </a:rPr>
              <a:t>Виды и организация лабораторно-практических занятий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23528" y="2348881"/>
            <a:ext cx="83529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/>
            <a:r>
              <a:rPr lang="ru-RU" sz="3600" b="1" dirty="0" smtClean="0"/>
              <a:t>       </a:t>
            </a:r>
          </a:p>
          <a:p>
            <a:pPr marL="742950" indent="-742950">
              <a:buAutoNum type="arabicParenR"/>
            </a:pPr>
            <a:endParaRPr lang="ru-RU" sz="3600" b="1" dirty="0" smtClean="0"/>
          </a:p>
        </p:txBody>
      </p:sp>
      <p:sp>
        <p:nvSpPr>
          <p:cNvPr id="11" name="Прямоугольник 10"/>
          <p:cNvSpPr/>
          <p:nvPr/>
        </p:nvSpPr>
        <p:spPr>
          <a:xfrm>
            <a:off x="395536" y="2413338"/>
            <a:ext cx="84249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36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39552" y="2333685"/>
            <a:ext cx="820891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Инструктаж, проводимый перед началом самостоятельной работы, должен содержать ответы на следующие вопросы:</a:t>
            </a:r>
          </a:p>
          <a:p>
            <a:r>
              <a:rPr lang="ru-RU" sz="3600" b="1" dirty="0" smtClean="0"/>
              <a:t>- каковы требования техники безопасности при проведении работы;</a:t>
            </a:r>
          </a:p>
          <a:p>
            <a:endParaRPr lang="ru-RU" sz="3600" b="1" dirty="0" smtClean="0"/>
          </a:p>
          <a:p>
            <a:endParaRPr lang="ru-RU" sz="3600" b="1" dirty="0" smtClean="0"/>
          </a:p>
        </p:txBody>
      </p:sp>
      <p:pic>
        <p:nvPicPr>
          <p:cNvPr id="10" name="Рисунок 9"/>
          <p:cNvPicPr/>
          <p:nvPr/>
        </p:nvPicPr>
        <p:blipFill>
          <a:blip r:embed="rId3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47664" cy="9807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1988840"/>
            <a:ext cx="6375163" cy="313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Заголовок 2"/>
          <p:cNvSpPr txBox="1">
            <a:spLocks/>
          </p:cNvSpPr>
          <p:nvPr/>
        </p:nvSpPr>
        <p:spPr>
          <a:xfrm>
            <a:off x="1691680" y="332656"/>
            <a:ext cx="7238038" cy="15841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ru-RU" sz="3600" b="1" dirty="0" smtClean="0">
                <a:latin typeface="+mj-lt"/>
                <a:ea typeface="+mj-ea"/>
                <a:cs typeface="+mj-cs"/>
              </a:rPr>
              <a:t>Виды и организация лабораторно-практических занятий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23528" y="2348881"/>
            <a:ext cx="83529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/>
            <a:r>
              <a:rPr lang="ru-RU" sz="3600" b="1" dirty="0" smtClean="0"/>
              <a:t>       </a:t>
            </a:r>
          </a:p>
          <a:p>
            <a:pPr marL="742950" indent="-742950">
              <a:buAutoNum type="arabicParenR"/>
            </a:pPr>
            <a:endParaRPr lang="ru-RU" sz="3600" b="1" dirty="0" smtClean="0"/>
          </a:p>
        </p:txBody>
      </p:sp>
      <p:sp>
        <p:nvSpPr>
          <p:cNvPr id="11" name="Прямоугольник 10"/>
          <p:cNvSpPr/>
          <p:nvPr/>
        </p:nvSpPr>
        <p:spPr>
          <a:xfrm>
            <a:off x="395536" y="2413338"/>
            <a:ext cx="84249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36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39552" y="2333685"/>
            <a:ext cx="820891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Инструктаж, проводимый перед началом самостоятельной работы, должен содержать ответы на следующие вопросы:</a:t>
            </a:r>
          </a:p>
          <a:p>
            <a:r>
              <a:rPr lang="ru-RU" sz="3600" b="1" dirty="0" smtClean="0"/>
              <a:t>- как оформить результаты.</a:t>
            </a:r>
          </a:p>
          <a:p>
            <a:endParaRPr lang="ru-RU" sz="3600" b="1" dirty="0" smtClean="0"/>
          </a:p>
        </p:txBody>
      </p:sp>
      <p:pic>
        <p:nvPicPr>
          <p:cNvPr id="10" name="Рисунок 9"/>
          <p:cNvPicPr/>
          <p:nvPr/>
        </p:nvPicPr>
        <p:blipFill>
          <a:blip r:embed="rId3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47664" cy="9807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1988840"/>
            <a:ext cx="6375163" cy="313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Заголовок 2"/>
          <p:cNvSpPr txBox="1">
            <a:spLocks/>
          </p:cNvSpPr>
          <p:nvPr/>
        </p:nvSpPr>
        <p:spPr>
          <a:xfrm>
            <a:off x="1691680" y="332656"/>
            <a:ext cx="7238038" cy="15841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ru-RU" sz="3600" b="1" dirty="0" smtClean="0">
                <a:latin typeface="+mj-lt"/>
                <a:ea typeface="+mj-ea"/>
                <a:cs typeface="+mj-cs"/>
              </a:rPr>
              <a:t>Виды и организация лабораторно-практических занятий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23528" y="2348881"/>
            <a:ext cx="83529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/>
            <a:r>
              <a:rPr lang="ru-RU" sz="3600" b="1" dirty="0" smtClean="0"/>
              <a:t>       </a:t>
            </a:r>
          </a:p>
          <a:p>
            <a:pPr marL="742950" indent="-742950">
              <a:buAutoNum type="arabicParenR"/>
            </a:pPr>
            <a:endParaRPr lang="ru-RU" sz="3600" b="1" dirty="0" smtClean="0"/>
          </a:p>
        </p:txBody>
      </p:sp>
      <p:sp>
        <p:nvSpPr>
          <p:cNvPr id="11" name="Прямоугольник 10"/>
          <p:cNvSpPr/>
          <p:nvPr/>
        </p:nvSpPr>
        <p:spPr>
          <a:xfrm>
            <a:off x="395536" y="2413338"/>
            <a:ext cx="84249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36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39552" y="2333685"/>
            <a:ext cx="820891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/>
              <a:t>Во время проведения лабораторно - практической работы преподаватель постоянно наблюдает за обучающимися, оказывает помощь, корректирует их деятельность, контролирует правильность выполнения отдельных операций.</a:t>
            </a:r>
          </a:p>
        </p:txBody>
      </p:sp>
      <p:pic>
        <p:nvPicPr>
          <p:cNvPr id="10" name="Рисунок 9"/>
          <p:cNvPicPr/>
          <p:nvPr/>
        </p:nvPicPr>
        <p:blipFill>
          <a:blip r:embed="rId3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47664" cy="9807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3768" y="0"/>
            <a:ext cx="6375163" cy="548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Заголовок 2"/>
          <p:cNvSpPr txBox="1">
            <a:spLocks/>
          </p:cNvSpPr>
          <p:nvPr/>
        </p:nvSpPr>
        <p:spPr>
          <a:xfrm>
            <a:off x="1691680" y="332656"/>
            <a:ext cx="7238038" cy="15841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51520" y="2348880"/>
            <a:ext cx="83529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/>
            <a:r>
              <a:rPr lang="ru-RU" sz="3600" b="1" dirty="0" smtClean="0"/>
              <a:t>       </a:t>
            </a:r>
          </a:p>
          <a:p>
            <a:pPr marL="742950" indent="-742950">
              <a:buAutoNum type="arabicParenR"/>
            </a:pPr>
            <a:endParaRPr lang="ru-RU" sz="3600" b="1" dirty="0" smtClean="0"/>
          </a:p>
        </p:txBody>
      </p:sp>
      <p:sp>
        <p:nvSpPr>
          <p:cNvPr id="11" name="Прямоугольник 10"/>
          <p:cNvSpPr/>
          <p:nvPr/>
        </p:nvSpPr>
        <p:spPr>
          <a:xfrm>
            <a:off x="395536" y="2413338"/>
            <a:ext cx="84249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36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611560" y="620688"/>
            <a:ext cx="8208912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/>
              <a:t>Список используемых </a:t>
            </a:r>
            <a:r>
              <a:rPr lang="ru-RU" sz="2400" dirty="0" smtClean="0"/>
              <a:t>источников</a:t>
            </a:r>
          </a:p>
          <a:p>
            <a:pPr marL="457200" lvl="0" indent="-457200"/>
            <a:r>
              <a:rPr lang="ru-RU" sz="2000" dirty="0" smtClean="0"/>
              <a:t>1. Синдеев</a:t>
            </a:r>
            <a:r>
              <a:rPr lang="ru-RU" sz="2000" dirty="0" smtClean="0"/>
              <a:t>, Ю. Г. Электротехника с основами электроники : учеб. пособие для СПО / Ю. Г. Синдеев. – Ростов н/Д : Феникс, 2010. - 408 с.</a:t>
            </a:r>
          </a:p>
          <a:p>
            <a:pPr marL="457200" lvl="0" indent="-457200"/>
            <a:r>
              <a:rPr lang="ru-RU" sz="2000" dirty="0" smtClean="0"/>
              <a:t>2. Катаенко</a:t>
            </a:r>
            <a:r>
              <a:rPr lang="ru-RU" sz="2000" dirty="0" smtClean="0"/>
              <a:t>, Ю. К. Электротехника : : учеб. пособие для СПО / Ю. К. Катаенко. - М : </a:t>
            </a:r>
            <a:r>
              <a:rPr lang="ru-RU" sz="2000" dirty="0" err="1" smtClean="0"/>
              <a:t>Академ-центр</a:t>
            </a:r>
            <a:r>
              <a:rPr lang="ru-RU" sz="2000" dirty="0" smtClean="0"/>
              <a:t>, 2010. - 306 с</a:t>
            </a:r>
            <a:r>
              <a:rPr lang="ru-RU" sz="2000" dirty="0" smtClean="0"/>
              <a:t>.</a:t>
            </a:r>
            <a:endParaRPr lang="ru-RU" sz="2000" dirty="0" smtClean="0"/>
          </a:p>
          <a:p>
            <a:pPr marL="457200" lvl="0" indent="-457200"/>
            <a:r>
              <a:rPr lang="ru-RU" sz="2000" dirty="0" smtClean="0"/>
              <a:t>3. Бессонов</a:t>
            </a:r>
            <a:r>
              <a:rPr lang="ru-RU" sz="2000" dirty="0" smtClean="0"/>
              <a:t>, Л. А. Теоретические основы электротехники : учебник для СПО / Л. А. Бессонов. - М. : Высшая школа, 2002. - 396 с. </a:t>
            </a:r>
          </a:p>
          <a:p>
            <a:pPr marL="457200" lvl="0" indent="-457200"/>
            <a:r>
              <a:rPr lang="ru-RU" sz="2000" dirty="0" smtClean="0"/>
              <a:t> 4. Новиков</a:t>
            </a:r>
            <a:r>
              <a:rPr lang="ru-RU" sz="2000" dirty="0" smtClean="0"/>
              <a:t>, П. Н. Задачник по электротехнике : практикум для НПО / П. Н. Новиков, О. В. </a:t>
            </a:r>
            <a:r>
              <a:rPr lang="ru-RU" sz="2000" dirty="0" err="1" smtClean="0"/>
              <a:t>Толчеев</a:t>
            </a:r>
            <a:r>
              <a:rPr lang="ru-RU" sz="2000" dirty="0" smtClean="0"/>
              <a:t>. – М. : Академия, 2008. – 384 с.</a:t>
            </a:r>
          </a:p>
          <a:p>
            <a:pPr marL="457200" lvl="0" indent="-457200"/>
            <a:r>
              <a:rPr lang="ru-RU" sz="2000" dirty="0" smtClean="0"/>
              <a:t>5. Прошин</a:t>
            </a:r>
            <a:r>
              <a:rPr lang="ru-RU" sz="2000" dirty="0" smtClean="0"/>
              <a:t>, В. М. Лабораторно-практические работы по электротехнике : учеб. пособие для НПО / В. М. Прошин. – М : </a:t>
            </a:r>
            <a:r>
              <a:rPr lang="en-US" sz="2000" dirty="0" smtClean="0"/>
              <a:t>A</a:t>
            </a:r>
            <a:r>
              <a:rPr lang="ru-RU" sz="2000" dirty="0" err="1" smtClean="0"/>
              <a:t>кадемия</a:t>
            </a:r>
            <a:r>
              <a:rPr lang="ru-RU" sz="2000" dirty="0" smtClean="0"/>
              <a:t>, 2004. – 192 с.</a:t>
            </a:r>
          </a:p>
          <a:p>
            <a:pPr marL="457200" lvl="0" indent="-457200"/>
            <a:r>
              <a:rPr lang="ru-RU" sz="2000" dirty="0" smtClean="0"/>
              <a:t>6. Ярочкина</a:t>
            </a:r>
            <a:r>
              <a:rPr lang="ru-RU" sz="2000" dirty="0" smtClean="0"/>
              <a:t>, Г. В. Электротехника : рабочая тетрадь по электротехнике : учеб. пособие для НПО / Г. В. Ярочкина, А. А. Володарская. – М. : Академия, 2008. – 116 с.</a:t>
            </a:r>
          </a:p>
          <a:p>
            <a:pPr marL="457200" lvl="0" indent="-457200"/>
            <a:r>
              <a:rPr lang="ru-RU" sz="2000" dirty="0" smtClean="0"/>
              <a:t> 7. Прошин</a:t>
            </a:r>
            <a:r>
              <a:rPr lang="ru-RU" sz="2000" dirty="0" smtClean="0"/>
              <a:t>, В. М. Рабочая тетрадь для лабораторных и практических работ по электротехнике : учеб. пособие для СПО / В. М. Прошин. - М. : Академия, 2006. – 180 с.</a:t>
            </a:r>
          </a:p>
          <a:p>
            <a:endParaRPr lang="ru-RU" sz="2400" dirty="0" smtClean="0"/>
          </a:p>
        </p:txBody>
      </p:sp>
      <p:pic>
        <p:nvPicPr>
          <p:cNvPr id="10" name="Рисунок 9"/>
          <p:cNvPicPr/>
          <p:nvPr/>
        </p:nvPicPr>
        <p:blipFill>
          <a:blip r:embed="rId3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47664" cy="9807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Эпиграф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/>
          <a:lstStyle/>
          <a:p>
            <a:pPr algn="ctr" defTabSz="1373343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4400" i="1" kern="10" dirty="0" smtClean="0">
                <a:ln w="9525">
                  <a:solidFill>
                    <a:srgbClr val="000080"/>
                  </a:solidFill>
                  <a:round/>
                  <a:headEnd/>
                  <a:tailEnd/>
                </a:ln>
                <a:effectLst>
                  <a:outerShdw dist="563972" dir="14049741" sx="125000" sy="125000" algn="tl" rotWithShape="0">
                    <a:srgbClr val="C7DFD3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«Скажи </a:t>
            </a:r>
            <a:r>
              <a:rPr lang="ru-RU" sz="4400" i="1" kern="10" dirty="0" smtClean="0">
                <a:ln w="9525">
                  <a:solidFill>
                    <a:srgbClr val="000080"/>
                  </a:solidFill>
                  <a:round/>
                  <a:headEnd/>
                  <a:tailEnd/>
                </a:ln>
                <a:effectLst>
                  <a:outerShdw dist="563972" dir="14049741" sx="125000" sy="125000" algn="tl" rotWithShape="0">
                    <a:srgbClr val="C7DFD3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мне - и я забуду,</a:t>
            </a:r>
          </a:p>
          <a:p>
            <a:pPr algn="ctr" defTabSz="1373343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4400" i="1" kern="10" dirty="0" smtClean="0">
                <a:ln w="9525">
                  <a:solidFill>
                    <a:srgbClr val="000080"/>
                  </a:solidFill>
                  <a:round/>
                  <a:headEnd/>
                  <a:tailEnd/>
                </a:ln>
                <a:effectLst>
                  <a:outerShdw dist="563972" dir="14049741" sx="125000" sy="125000" algn="tl" rotWithShape="0">
                    <a:srgbClr val="C7DFD3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Покажи - и я запомню,</a:t>
            </a:r>
          </a:p>
          <a:p>
            <a:pPr algn="ctr" defTabSz="1373343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4400" i="1" kern="10" dirty="0" smtClean="0">
                <a:ln w="9525">
                  <a:solidFill>
                    <a:srgbClr val="000080"/>
                  </a:solidFill>
                  <a:round/>
                  <a:headEnd/>
                  <a:tailEnd/>
                </a:ln>
                <a:effectLst>
                  <a:outerShdw dist="563972" dir="14049741" sx="125000" sy="125000" algn="tl" rotWithShape="0">
                    <a:srgbClr val="C7DFD3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Дай мне сделать самому - и я пойму и буду </a:t>
            </a:r>
            <a:r>
              <a:rPr lang="ru-RU" sz="4400" i="1" kern="10" dirty="0" smtClean="0">
                <a:ln w="9525">
                  <a:solidFill>
                    <a:srgbClr val="000080"/>
                  </a:solidFill>
                  <a:round/>
                  <a:headEnd/>
                  <a:tailEnd/>
                </a:ln>
                <a:effectLst>
                  <a:outerShdw dist="563972" dir="14049741" sx="125000" sy="125000" algn="tl" rotWithShape="0">
                    <a:srgbClr val="C7DFD3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знать»</a:t>
            </a:r>
            <a:endParaRPr lang="ru-RU" sz="4400" i="1" kern="10" dirty="0" smtClean="0">
              <a:ln w="9525">
                <a:solidFill>
                  <a:srgbClr val="000080"/>
                </a:solidFill>
                <a:round/>
                <a:headEnd/>
                <a:tailEnd/>
              </a:ln>
              <a:solidFill>
                <a:srgbClr val="003366"/>
              </a:solidFill>
              <a:effectLst>
                <a:outerShdw dist="563972" dir="14049741" sx="125000" sy="125000" algn="tl" rotWithShape="0">
                  <a:srgbClr val="C7DFD3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r" defTabSz="1373343">
              <a:spcBef>
                <a:spcPts val="0"/>
              </a:spcBef>
              <a:buNone/>
              <a:defRPr/>
            </a:pPr>
            <a:r>
              <a:rPr lang="ru-RU" sz="2800" b="1" dirty="0" smtClean="0">
                <a:solidFill>
                  <a:schemeClr val="accent2"/>
                </a:solidFill>
                <a:cs typeface="Times New Roman" pitchFamily="18" charset="0"/>
              </a:rPr>
              <a:t>Восточная </a:t>
            </a:r>
            <a:r>
              <a:rPr lang="ru-RU" sz="2800" b="1" dirty="0" smtClean="0">
                <a:solidFill>
                  <a:schemeClr val="accent2"/>
                </a:solidFill>
                <a:cs typeface="Times New Roman" pitchFamily="18" charset="0"/>
              </a:rPr>
              <a:t>мудрость</a:t>
            </a:r>
            <a:endParaRPr lang="ru-RU" sz="2800" dirty="0" smtClean="0">
              <a:solidFill>
                <a:schemeClr val="accent2"/>
              </a:solidFill>
            </a:endParaRPr>
          </a:p>
          <a:p>
            <a:pPr algn="ctr" defTabSz="1373343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71670" y="260648"/>
            <a:ext cx="6643734" cy="1728192"/>
          </a:xfrm>
        </p:spPr>
        <p:txBody>
          <a:bodyPr>
            <a:noAutofit/>
          </a:bodyPr>
          <a:lstStyle/>
          <a:p>
            <a:pPr algn="r"/>
            <a:r>
              <a:rPr lang="ru-RU" sz="3600" b="1" dirty="0" smtClean="0">
                <a:cs typeface="Arial" pitchFamily="34" charset="0"/>
              </a:rPr>
              <a:t>    Сущность понятия</a:t>
            </a:r>
            <a:br>
              <a:rPr lang="ru-RU" sz="3600" b="1" dirty="0" smtClean="0">
                <a:cs typeface="Arial" pitchFamily="34" charset="0"/>
              </a:rPr>
            </a:br>
            <a:r>
              <a:rPr lang="ru-RU" sz="3600" b="1" dirty="0" smtClean="0">
                <a:cs typeface="Arial" pitchFamily="34" charset="0"/>
              </a:rPr>
              <a:t>   «лабораторно-практическая  </a:t>
            </a:r>
            <a:br>
              <a:rPr lang="ru-RU" sz="3600" b="1" dirty="0" smtClean="0">
                <a:cs typeface="Arial" pitchFamily="34" charset="0"/>
              </a:rPr>
            </a:br>
            <a:r>
              <a:rPr lang="ru-RU" sz="3600" b="1" dirty="0" smtClean="0">
                <a:cs typeface="Arial" pitchFamily="34" charset="0"/>
              </a:rPr>
              <a:t>                        работа»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2276872"/>
            <a:ext cx="7901014" cy="374441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dirty="0" smtClean="0"/>
              <a:t>   </a:t>
            </a:r>
          </a:p>
          <a:p>
            <a:pPr>
              <a:buNone/>
            </a:pPr>
            <a:r>
              <a:rPr lang="ru-RU" dirty="0" smtClean="0"/>
              <a:t>    </a:t>
            </a:r>
            <a:r>
              <a:rPr lang="ru-RU" sz="3600" b="1" dirty="0" smtClean="0"/>
              <a:t>В чем заключается сущность лабораторно-практических работ как метода обучения? </a:t>
            </a:r>
          </a:p>
          <a:p>
            <a:pPr>
              <a:buNone/>
            </a:pPr>
            <a:endParaRPr lang="ru-RU" dirty="0" smtClean="0"/>
          </a:p>
        </p:txBody>
      </p:sp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68837" y="2060848"/>
            <a:ext cx="6375163" cy="313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517232"/>
            <a:ext cx="6218911" cy="368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Рисунок 7"/>
          <p:cNvPicPr/>
          <p:nvPr/>
        </p:nvPicPr>
        <p:blipFill>
          <a:blip r:embed="rId4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47664" cy="9807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71670" y="428604"/>
            <a:ext cx="6643734" cy="1272204"/>
          </a:xfrm>
        </p:spPr>
        <p:txBody>
          <a:bodyPr>
            <a:noAutofit/>
          </a:bodyPr>
          <a:lstStyle/>
          <a:p>
            <a:pPr algn="r"/>
            <a:r>
              <a:rPr lang="ru-RU" sz="3600" b="1" dirty="0" smtClean="0">
                <a:cs typeface="Arial" pitchFamily="34" charset="0"/>
              </a:rPr>
              <a:t>Сущность понятия</a:t>
            </a:r>
            <a:br>
              <a:rPr lang="ru-RU" sz="3600" b="1" dirty="0" smtClean="0">
                <a:cs typeface="Arial" pitchFamily="34" charset="0"/>
              </a:rPr>
            </a:br>
            <a:r>
              <a:rPr lang="ru-RU" sz="3600" b="1" dirty="0" smtClean="0">
                <a:cs typeface="Arial" pitchFamily="34" charset="0"/>
              </a:rPr>
              <a:t>   «лабораторно-практическая  </a:t>
            </a:r>
            <a:br>
              <a:rPr lang="ru-RU" sz="3600" b="1" dirty="0" smtClean="0">
                <a:cs typeface="Arial" pitchFamily="34" charset="0"/>
              </a:rPr>
            </a:br>
            <a:r>
              <a:rPr lang="ru-RU" sz="3600" b="1" dirty="0" smtClean="0">
                <a:cs typeface="Arial" pitchFamily="34" charset="0"/>
              </a:rPr>
              <a:t>                        работа»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285860"/>
            <a:ext cx="8258204" cy="5572140"/>
          </a:xfrm>
        </p:spPr>
        <p:txBody>
          <a:bodyPr>
            <a:noAutofit/>
          </a:bodyPr>
          <a:lstStyle/>
          <a:p>
            <a:pPr>
              <a:buNone/>
            </a:pPr>
            <a:endParaRPr lang="ru-RU" sz="3600" b="1" dirty="0" smtClean="0"/>
          </a:p>
          <a:p>
            <a:pPr>
              <a:buNone/>
            </a:pPr>
            <a:r>
              <a:rPr lang="ru-RU" sz="3600" b="1" dirty="0" smtClean="0"/>
              <a:t>   </a:t>
            </a:r>
            <a:r>
              <a:rPr lang="ru-RU" b="1" dirty="0" smtClean="0">
                <a:solidFill>
                  <a:srgbClr val="FF0000"/>
                </a:solidFill>
              </a:rPr>
              <a:t>Лабораторно-практическая работа </a:t>
            </a:r>
            <a:r>
              <a:rPr lang="ru-RU" b="1" dirty="0" smtClean="0"/>
              <a:t>- это такой метод обучения, при котором обучающиеся под руководством преподавателя и по заранее намеченному плану проделывают опыты (исследования) или выполняют определенные практические задания и в процессе их воспринимают и осмысливают новый учебный материал.</a:t>
            </a:r>
          </a:p>
        </p:txBody>
      </p:sp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68837" y="1844824"/>
            <a:ext cx="6375163" cy="313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Рисунок 5"/>
          <p:cNvPicPr/>
          <p:nvPr/>
        </p:nvPicPr>
        <p:blipFill>
          <a:blip r:embed="rId3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47664" cy="9807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1988840"/>
            <a:ext cx="6375163" cy="313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2" y="6327741"/>
            <a:ext cx="6218911" cy="368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Заголовок 2"/>
          <p:cNvSpPr txBox="1">
            <a:spLocks/>
          </p:cNvSpPr>
          <p:nvPr/>
        </p:nvSpPr>
        <p:spPr>
          <a:xfrm>
            <a:off x="1691680" y="332656"/>
            <a:ext cx="7238038" cy="15841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ru-RU" sz="3600" b="1" dirty="0" smtClean="0">
                <a:cs typeface="Arial" pitchFamily="34" charset="0"/>
              </a:rPr>
              <a:t>Сущность понятия</a:t>
            </a:r>
            <a:br>
              <a:rPr lang="ru-RU" sz="3600" b="1" dirty="0" smtClean="0">
                <a:cs typeface="Arial" pitchFamily="34" charset="0"/>
              </a:rPr>
            </a:br>
            <a:r>
              <a:rPr lang="ru-RU" sz="3600" b="1" dirty="0" smtClean="0">
                <a:cs typeface="Arial" pitchFamily="34" charset="0"/>
              </a:rPr>
              <a:t>   «лабораторно-практическая  </a:t>
            </a:r>
            <a:br>
              <a:rPr lang="ru-RU" sz="3600" b="1" dirty="0" smtClean="0">
                <a:cs typeface="Arial" pitchFamily="34" charset="0"/>
              </a:rPr>
            </a:br>
            <a:r>
              <a:rPr lang="ru-RU" sz="3600" b="1" dirty="0" smtClean="0">
                <a:cs typeface="Arial" pitchFamily="34" charset="0"/>
              </a:rPr>
              <a:t>                        работа»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971600" y="2828836"/>
            <a:ext cx="770485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/>
              <a:t>Проведение лабораторно-практических работ с целью осмысления нового учебного материала включает в себя следующие методические приемы:</a:t>
            </a:r>
            <a:endParaRPr lang="ru-RU" sz="3600" b="1" dirty="0"/>
          </a:p>
        </p:txBody>
      </p:sp>
      <p:pic>
        <p:nvPicPr>
          <p:cNvPr id="9" name="Рисунок 8"/>
          <p:cNvPicPr/>
          <p:nvPr/>
        </p:nvPicPr>
        <p:blipFill>
          <a:blip r:embed="rId4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47664" cy="9807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1988840"/>
            <a:ext cx="6375163" cy="313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2" y="6327741"/>
            <a:ext cx="6218911" cy="368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Заголовок 2"/>
          <p:cNvSpPr txBox="1">
            <a:spLocks/>
          </p:cNvSpPr>
          <p:nvPr/>
        </p:nvSpPr>
        <p:spPr>
          <a:xfrm>
            <a:off x="1691680" y="332656"/>
            <a:ext cx="7238038" cy="15841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ru-RU" sz="3600" b="1" dirty="0" smtClean="0">
                <a:cs typeface="Arial" pitchFamily="34" charset="0"/>
              </a:rPr>
              <a:t>Сущность понятия</a:t>
            </a:r>
            <a:br>
              <a:rPr lang="ru-RU" sz="3600" b="1" dirty="0" smtClean="0">
                <a:cs typeface="Arial" pitchFamily="34" charset="0"/>
              </a:rPr>
            </a:br>
            <a:r>
              <a:rPr lang="ru-RU" sz="3600" b="1" dirty="0" smtClean="0">
                <a:cs typeface="Arial" pitchFamily="34" charset="0"/>
              </a:rPr>
              <a:t>   «лабораторно-практическая  </a:t>
            </a:r>
            <a:br>
              <a:rPr lang="ru-RU" sz="3600" b="1" dirty="0" smtClean="0">
                <a:cs typeface="Arial" pitchFamily="34" charset="0"/>
              </a:rPr>
            </a:br>
            <a:r>
              <a:rPr lang="ru-RU" sz="3600" b="1" dirty="0" smtClean="0">
                <a:cs typeface="Arial" pitchFamily="34" charset="0"/>
              </a:rPr>
              <a:t>                        работа»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23528" y="2551836"/>
            <a:ext cx="835292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>
              <a:buAutoNum type="arabicParenR"/>
            </a:pPr>
            <a:r>
              <a:rPr lang="ru-RU" sz="3600" b="1" dirty="0" smtClean="0"/>
              <a:t>постановку темы занятий и определение задач лабораторно-практической работы;</a:t>
            </a:r>
          </a:p>
          <a:p>
            <a:pPr marL="742950" indent="-742950">
              <a:buAutoNum type="arabicParenR"/>
            </a:pPr>
            <a:r>
              <a:rPr lang="ru-RU" sz="3600" b="1" dirty="0" smtClean="0"/>
              <a:t> определение порядка лабораторно-практической работы или отдельных ее этапов;</a:t>
            </a:r>
            <a:endParaRPr lang="ru-RU" sz="3600" b="1" dirty="0"/>
          </a:p>
        </p:txBody>
      </p:sp>
      <p:pic>
        <p:nvPicPr>
          <p:cNvPr id="10" name="Рисунок 9"/>
          <p:cNvPicPr/>
          <p:nvPr/>
        </p:nvPicPr>
        <p:blipFill>
          <a:blip r:embed="rId4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47664" cy="9807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еминар 28.09.2011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семинар 28.09.2011</Template>
  <TotalTime>552</TotalTime>
  <Words>1868</Words>
  <Application>Microsoft Office PowerPoint</Application>
  <PresentationFormat>Экран (4:3)</PresentationFormat>
  <Paragraphs>187</Paragraphs>
  <Slides>57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57</vt:i4>
      </vt:variant>
    </vt:vector>
  </HeadingPairs>
  <TitlesOfParts>
    <vt:vector size="58" baseType="lpstr">
      <vt:lpstr>семинар 28.09.2011</vt:lpstr>
      <vt:lpstr>Требования  к разработке  лабораторно – практических работ по учебной дисциплине «Электротехника»                        Автор: Филиппов Андриян Сергеевич,                                                                                     преподаватель </vt:lpstr>
      <vt:lpstr>            Сущность понятия «лабораторно-практическая                       работа»</vt:lpstr>
      <vt:lpstr>            Сущность понятия «лабораторно-практическая                       работа»</vt:lpstr>
      <vt:lpstr>                        Сущность понятия    «лабораторно-практическая  работа»</vt:lpstr>
      <vt:lpstr>                        Сущность понятия    «лабораторно-практическая  работа»</vt:lpstr>
      <vt:lpstr>    Сущность понятия    «лабораторно-практическая                           работа»</vt:lpstr>
      <vt:lpstr>Сущность понятия    «лабораторно-практическая                           работа»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  <vt:lpstr>Слайд 36</vt:lpstr>
      <vt:lpstr>Слайд 37</vt:lpstr>
      <vt:lpstr>Слайд 38</vt:lpstr>
      <vt:lpstr>Слайд 39</vt:lpstr>
      <vt:lpstr>Слайд 40</vt:lpstr>
      <vt:lpstr>Слайд 41</vt:lpstr>
      <vt:lpstr>Слайд 42</vt:lpstr>
      <vt:lpstr>Слайд 43</vt:lpstr>
      <vt:lpstr>Слайд 44</vt:lpstr>
      <vt:lpstr>Слайд 45</vt:lpstr>
      <vt:lpstr>Слайд 46</vt:lpstr>
      <vt:lpstr>Слайд 47</vt:lpstr>
      <vt:lpstr>Слайд 48</vt:lpstr>
      <vt:lpstr>Слайд 49</vt:lpstr>
      <vt:lpstr>Слайд 50</vt:lpstr>
      <vt:lpstr>Слайд 51</vt:lpstr>
      <vt:lpstr>Слайд 52</vt:lpstr>
      <vt:lpstr>Слайд 53</vt:lpstr>
      <vt:lpstr>Слайд 54</vt:lpstr>
      <vt:lpstr>Слайд 55</vt:lpstr>
      <vt:lpstr>Слайд 56</vt:lpstr>
      <vt:lpstr>Эпиграф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Порядок разработки, требования к структуре, содержанию и оформлению фонда оценочных средств</dc:title>
  <dc:creator>iak</dc:creator>
  <cp:lastModifiedBy>fit</cp:lastModifiedBy>
  <cp:revision>67</cp:revision>
  <dcterms:created xsi:type="dcterms:W3CDTF">2011-10-21T05:47:06Z</dcterms:created>
  <dcterms:modified xsi:type="dcterms:W3CDTF">2015-02-12T12:26:47Z</dcterms:modified>
</cp:coreProperties>
</file>